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705" r:id="rId2"/>
    <p:sldMasterId id="2147483706" r:id="rId3"/>
  </p:sldMasterIdLst>
  <p:notesMasterIdLst>
    <p:notesMasterId r:id="rId3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6" r:id="rId29"/>
    <p:sldId id="285" r:id="rId30"/>
    <p:sldId id="289" r:id="rId31"/>
    <p:sldId id="291" r:id="rId32"/>
    <p:sldId id="292" r:id="rId33"/>
    <p:sldId id="293" r:id="rId34"/>
    <p:sldId id="294" r:id="rId35"/>
    <p:sldId id="295" r:id="rId36"/>
    <p:sldId id="283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>
        <p:guide orient="horz" pos="215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cat>
            <c:strRef>
              <c:f>Sheet1!$A$2:$A$2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8-43B0-9645-23AE3651E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overlap val="-27"/>
        <c:axId val="202458240"/>
        <c:axId val="202459776"/>
      </c:barChart>
      <c:catAx>
        <c:axId val="202458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2459776"/>
        <c:crosses val="autoZero"/>
        <c:auto val="1"/>
        <c:lblAlgn val="ctr"/>
        <c:lblOffset val="100"/>
        <c:tickMarkSkip val="1"/>
        <c:noMultiLvlLbl val="0"/>
      </c:catAx>
      <c:valAx>
        <c:axId val="202459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245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cat>
            <c:strRef>
              <c:f>Sheet1!$A$2:$A$2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50-4569-A27D-594E3C01DA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overlap val="-27"/>
        <c:axId val="202458240"/>
        <c:axId val="202459776"/>
      </c:barChart>
      <c:catAx>
        <c:axId val="202458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2459776"/>
        <c:crosses val="autoZero"/>
        <c:auto val="1"/>
        <c:lblAlgn val="ctr"/>
        <c:lblOffset val="100"/>
        <c:tickMarkSkip val="1"/>
        <c:noMultiLvlLbl val="0"/>
      </c:catAx>
      <c:valAx>
        <c:axId val="202459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245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cat>
            <c:strRef>
              <c:f>Sheet1!$A$2:$A$2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AE-4FED-BFC7-6B3F8EB6FD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overlap val="-27"/>
        <c:axId val="202458240"/>
        <c:axId val="202459776"/>
      </c:barChart>
      <c:catAx>
        <c:axId val="202458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2459776"/>
        <c:crosses val="autoZero"/>
        <c:auto val="1"/>
        <c:lblAlgn val="ctr"/>
        <c:lblOffset val="100"/>
        <c:tickMarkSkip val="1"/>
        <c:noMultiLvlLbl val="0"/>
      </c:catAx>
      <c:valAx>
        <c:axId val="202459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245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cat>
            <c:strRef>
              <c:f>Sheet1!$A$2:$A$2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F-4AA0-9145-0C5D99AFEB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overlap val="-27"/>
        <c:axId val="202458240"/>
        <c:axId val="202459776"/>
      </c:barChart>
      <c:catAx>
        <c:axId val="202458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2459776"/>
        <c:crosses val="autoZero"/>
        <c:auto val="1"/>
        <c:lblAlgn val="ctr"/>
        <c:lblOffset val="100"/>
        <c:tickMarkSkip val="1"/>
        <c:noMultiLvlLbl val="0"/>
      </c:catAx>
      <c:valAx>
        <c:axId val="202459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245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7497E9F-5F23-4643-92BD-852442207DD9}" type="datetime1">
              <a:rPr lang="zh-CN" altLang="en-US"/>
              <a:pPr lvl="0">
                <a:defRPr/>
              </a:pPr>
              <a:t>2021/2/3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zh-CN" altLang="en-US"/>
              <a:t>单击此处编辑母版文本样式</a:t>
            </a:r>
          </a:p>
          <a:p>
            <a:pPr lvl="1">
              <a:defRPr/>
            </a:pPr>
            <a:r>
              <a:rPr lang="zh-CN" altLang="en-US"/>
              <a:t>第二级</a:t>
            </a:r>
          </a:p>
          <a:p>
            <a:pPr lvl="2">
              <a:defRPr/>
            </a:pPr>
            <a:r>
              <a:rPr lang="zh-CN" altLang="en-US"/>
              <a:t>第三级</a:t>
            </a:r>
          </a:p>
          <a:p>
            <a:pPr lvl="3">
              <a:defRPr/>
            </a:pPr>
            <a:r>
              <a:rPr lang="zh-CN" altLang="en-US"/>
              <a:t>第四级</a:t>
            </a:r>
          </a:p>
          <a:p>
            <a:pPr lvl="4">
              <a:defRPr/>
            </a:pPr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1F95A78-6181-40EF-B902-80C2DEDA128B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0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2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58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67C6-A9B0-485F-85A9-689EAF739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4D2327-6A83-4CEB-ABEA-FC762E000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8DACC-5888-4691-9902-0D88726D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EB459-007B-45A4-9D96-F6124FCD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754C9-6383-4359-BC2A-D3FEF30E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751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F7D7E-C171-486A-B5C5-49708C70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60E24-68BA-4A38-BF5C-7CC3412C1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0DFDF1-0456-4C48-97C8-F62F2D72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B21B0-9B74-40C8-8418-844F0996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24E19-E218-4F2E-BCBA-45E5A2DE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260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B4439-9046-404E-BA35-DD3A3AA0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864C11-140C-4934-BB21-7E03985AD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3BC0C8-FDE3-4DF0-B6C7-46E3A615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16762-54AF-4BF3-8CEE-A6239D53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146A1B-8EDC-48F1-B8BF-D07F6062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699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8CCB1-E060-41EB-863B-42CC3FEE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2DB98-3EA6-4762-8F4E-8596D1643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4923FC-BF8D-4F9E-A8C6-8BD7D6165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C87B3-4647-430F-A09D-901EC2A7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A73A23-274B-432E-9EB9-97A3FFBA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F433B-2A2A-405F-BE1D-6AFE7AEE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212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FB9A9-F2C1-4015-AB93-F896A541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659C86-8CD2-4A02-B80A-CA0FFFB1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302506-9D8A-4243-A22B-2DA7FC9C7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FAC374-7D91-4268-B102-0116B3F5B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CE323E-24B3-4456-8A57-FB6D098E0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46A40D-A049-461F-BC11-BB09629F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93B401-C1AE-49DA-AD2F-79B8D207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C3549A-213B-48CB-8552-3F3D90A8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968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128F8-899E-498C-9FF4-E39BD0A3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0C1028-9E2C-4E97-A287-80BEECDA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24162B-60F3-45E4-BA7B-31F08451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1EC474-0B6D-4F9C-991C-D9B93862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617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D3225A-B9B8-40F3-AC79-8EECE5A6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587391-FFEE-4BF7-9B35-1598A79D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A7E8C-7A87-43DA-9974-B03ED6A2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887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D12D8-39FB-4A46-A4EF-C0A71C5E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ABE5F6-507B-4174-AB40-119AEC67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65AB36-49E1-477B-9CF8-008CB7E1A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EA2520-0F43-4041-8069-1405F590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A57BAA-B008-40E0-ACDC-0D0472D3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5D3CE8-E311-43AD-BE4A-D03E4F5D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888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383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A2F3D-5851-49C7-AE39-895740D5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0501D2-546C-4AAC-BBF2-A1C6F9958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621760-7153-4F95-B808-63E9DBA8E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84D20-4433-4276-A86E-6ECEF853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8A8FEB-505B-4B7F-B6C6-52B98608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82FA48-9A66-463D-8907-051EACAE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975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AD9A-2E77-4821-B34A-69F8FBAC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83AAFF-15E7-48CB-BBBF-D84B41B17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E93F3A-B932-4FB5-BD05-016C9522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EE35FF-8F9D-4525-9F55-B6FF2C63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E67951-82FE-4BA1-B475-F6946803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925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078CCF-9088-4692-B983-A01190AAD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2B1406-C3BD-4150-BC4D-02297E571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FD859-33CE-4695-BEC5-B8460487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08FAF-6A5F-4FE2-844D-79D217D4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884E4-AA5E-42EF-B999-A8E03F41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744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67C6-A9B0-485F-85A9-689EAF739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4D2327-6A83-4CEB-ABEA-FC762E000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8DACC-5888-4691-9902-0D88726D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EB459-007B-45A4-9D96-F6124FCD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754C9-6383-4359-BC2A-D3FEF30E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0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F7D7E-C171-486A-B5C5-49708C70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60E24-68BA-4A38-BF5C-7CC3412C1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0DFDF1-0456-4C48-97C8-F62F2D72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B21B0-9B74-40C8-8418-844F0996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24E19-E218-4F2E-BCBA-45E5A2DE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636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B4439-9046-404E-BA35-DD3A3AA0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864C11-140C-4934-BB21-7E03985AD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3BC0C8-FDE3-4DF0-B6C7-46E3A615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16762-54AF-4BF3-8CEE-A6239D53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146A1B-8EDC-48F1-B8BF-D07F6062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886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8CCB1-E060-41EB-863B-42CC3FEE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2DB98-3EA6-4762-8F4E-8596D1643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4923FC-BF8D-4F9E-A8C6-8BD7D6165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C87B3-4647-430F-A09D-901EC2A7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A73A23-274B-432E-9EB9-97A3FFBA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F433B-2A2A-405F-BE1D-6AFE7AEE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4265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FB9A9-F2C1-4015-AB93-F896A541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659C86-8CD2-4A02-B80A-CA0FFFB1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302506-9D8A-4243-A22B-2DA7FC9C7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FAC374-7D91-4268-B102-0116B3F5B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CE323E-24B3-4456-8A57-FB6D098E0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46A40D-A049-461F-BC11-BB09629F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93B401-C1AE-49DA-AD2F-79B8D207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C3549A-213B-48CB-8552-3F3D90A8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776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128F8-899E-498C-9FF4-E39BD0A3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0C1028-9E2C-4E97-A287-80BEECDA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24162B-60F3-45E4-BA7B-31F08451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1EC474-0B6D-4F9C-991C-D9B93862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5415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D3225A-B9B8-40F3-AC79-8EECE5A6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587391-FFEE-4BF7-9B35-1598A79D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A7E8C-7A87-43DA-9974-B03ED6A2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94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4727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D12D8-39FB-4A46-A4EF-C0A71C5E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ABE5F6-507B-4174-AB40-119AEC67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65AB36-49E1-477B-9CF8-008CB7E1A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EA2520-0F43-4041-8069-1405F590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A57BAA-B008-40E0-ACDC-0D0472D3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5D3CE8-E311-43AD-BE4A-D03E4F5D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770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A2F3D-5851-49C7-AE39-895740D5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0501D2-546C-4AAC-BBF2-A1C6F9958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621760-7153-4F95-B808-63E9DBA8E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84D20-4433-4276-A86E-6ECEF853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8A8FEB-505B-4B7F-B6C6-52B98608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82FA48-9A66-463D-8907-051EACAE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6412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AD9A-2E77-4821-B34A-69F8FBAC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83AAFF-15E7-48CB-BBBF-D84B41B17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E93F3A-B932-4FB5-BD05-016C9522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EE35FF-8F9D-4525-9F55-B6FF2C63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E67951-82FE-4BA1-B475-F6946803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2446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078CCF-9088-4692-B983-A01190AAD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2B1406-C3BD-4150-BC4D-02297E571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FD859-33CE-4695-BEC5-B8460487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08FAF-6A5F-4FE2-844D-79D217D4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884E4-AA5E-42EF-B999-A8E03F41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70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73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6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5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06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3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00E51-8A06-492F-AF81-201C36A7166E}" type="datetimeFigureOut">
              <a:rPr lang="zh-CN" altLang="en-US" smtClean="0"/>
              <a:pPr/>
              <a:t>2021/2/3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D88AE-6797-4B99-B476-07745FF9E6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60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52D2D7-5985-4E17-9983-D6A68CD7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E84BB8-4D3D-45B3-BAB2-4A64A64E1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3E494C-08A0-46C0-8708-68AAD1359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89DEC-A3C2-4541-BDF6-7896340AA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4EEC46-5445-4DF2-AEA1-8DEB24654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24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52D2D7-5985-4E17-9983-D6A68CD7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E84BB8-4D3D-45B3-BAB2-4A64A64E1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3E494C-08A0-46C0-8708-68AAD1359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D9F91-8518-4E31-A666-6A50AB8E83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2021-02-03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89DEC-A3C2-4541-BDF6-7896340AA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4EEC46-5445-4DF2-AEA1-8DEB24654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88216-9074-42A1-B313-4B1E4AFAF1F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34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사람, 잔디, 실외, 플레이어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60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7308" y="1780147"/>
            <a:ext cx="3101782" cy="942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>
                <a:ln>
                  <a:noFill/>
                </a:ln>
                <a:solidFill>
                  <a:srgbClr val="3057B9"/>
                </a:solidFill>
                <a:effectLst/>
                <a:uLnTx/>
                <a:uFillTx/>
                <a:latin typeface="Impact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맑은 고딕" panose="020B0503020000020004" pitchFamily="50" charset="-127"/>
                <a:cs typeface="+mn-cs"/>
              </a:rPr>
              <a:t>ETTING</a:t>
            </a:r>
            <a:r>
              <a:rPr kumimoji="0" lang="en-US" altLang="ko-KR" sz="5600" b="0" i="0" u="none" strike="noStrike" kern="1200" cap="none" spc="0" normalizeH="0" baseline="0" noProof="0">
                <a:ln>
                  <a:noFill/>
                </a:ln>
                <a:solidFill>
                  <a:srgbClr val="3057B9"/>
                </a:solidFill>
                <a:effectLst/>
                <a:uLnTx/>
                <a:uFillTx/>
                <a:latin typeface="Impact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맑은 고딕" panose="020B0503020000020004" pitchFamily="50" charset="-127"/>
                <a:cs typeface="+mn-cs"/>
              </a:rPr>
              <a:t>SSISTANT</a:t>
            </a:r>
            <a:r>
              <a:rPr kumimoji="0" lang="en-US" altLang="ko-KR" sz="5600" b="0" i="0" u="none" strike="noStrike" kern="1200" cap="none" spc="0" normalizeH="0" baseline="0" noProof="0">
                <a:ln>
                  <a:noFill/>
                </a:ln>
                <a:solidFill>
                  <a:srgbClr val="3057B9"/>
                </a:solidFill>
                <a:effectLst/>
                <a:uLnTx/>
                <a:uFillTx/>
                <a:latin typeface="Impact"/>
                <a:ea typeface="맑은 고딕" panose="020B0503020000020004" pitchFamily="50" charset="-127"/>
                <a:cs typeface="+mn-cs"/>
              </a:rPr>
              <a:t>R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맑은 고딕" panose="020B0503020000020004" pitchFamily="50" charset="-127"/>
                <a:cs typeface="+mn-cs"/>
              </a:rPr>
              <a:t>ERRESSION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62420" y="2655205"/>
            <a:ext cx="47141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배팅에 도움을 주는 분석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2298" y="6281611"/>
            <a:ext cx="4043198" cy="36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방서정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,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안경환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,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 전혜정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,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 김나윤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,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박경록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298" y="126084"/>
            <a:ext cx="1128098" cy="11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27055" y="1057275"/>
            <a:ext cx="3479260" cy="998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>
                <a:solidFill>
                  <a:srgbClr val="C47057"/>
                </a:solidFill>
                <a:effectLst/>
                <a:uLnTx/>
                <a:uFillTx/>
                <a:latin typeface="Impact"/>
                <a:ea typeface="SimSun"/>
                <a:cs typeface="+mn-cs"/>
              </a:rPr>
              <a:t>ADD   TITLE </a:t>
            </a:r>
            <a:endParaRPr kumimoji="0" lang="zh-CN" altLang="en-US" sz="6000" b="0" i="0" u="none" strike="noStrike" kern="1200" cap="none" spc="0" normalizeH="0" baseline="0">
              <a:solidFill>
                <a:srgbClr val="C47057"/>
              </a:solidFill>
              <a:effectLst/>
              <a:uLnTx/>
              <a:uFillTx/>
              <a:latin typeface="Impact"/>
              <a:ea typeface="SimSun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0041" y="5884230"/>
            <a:ext cx="34019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SimSun"/>
                <a:cs typeface="+mn-cs"/>
              </a:rPr>
              <a:t>ADD YOUR TEXT ADD YOUR TEXT  .</a:t>
            </a:r>
            <a:endParaRPr kumimoji="0" lang="zh-CN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SimSun"/>
              <a:cs typeface="+mn-cs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090042" y="2457450"/>
          <a:ext cx="3749513" cy="3074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1106568" y="5649123"/>
            <a:ext cx="3596258" cy="0"/>
          </a:xfrm>
          <a:prstGeom prst="line">
            <a:avLst/>
          </a:prstGeom>
          <a:ln w="38100">
            <a:solidFill>
              <a:srgbClr val="5B5D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2661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rgbClr val="FF00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274" y="320572"/>
            <a:ext cx="52233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#히스토그램 확인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1.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슈팅기록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(HS,AS)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1205" y="1681431"/>
            <a:ext cx="4569688" cy="34951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98461" y="1750450"/>
            <a:ext cx="4311366" cy="329241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4723" y="5399865"/>
            <a:ext cx="4012659" cy="360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69790" y="5551858"/>
            <a:ext cx="4620638" cy="361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16465" y="5430263"/>
            <a:ext cx="4407846" cy="359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평균 13.6 / 표준편차 5.22</a:t>
            </a:r>
            <a:r>
              <a:rPr lang="ko-KR" alt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54392" y="5389731"/>
            <a:ext cx="4347048" cy="361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323992" y="5207338"/>
            <a:ext cx="3880931" cy="36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평균 10.6 / 표준편차 4.50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05056" y="6007843"/>
            <a:ext cx="5451542" cy="639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  <a:latin typeface="나눔고딕 ExtraBold"/>
                <a:ea typeface="나눔고딕 ExtraBold"/>
              </a:rPr>
              <a:t>홈 경기</a:t>
            </a: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를 하는 팀이 어웨이 팀보다 더 많은 </a:t>
            </a:r>
            <a:r>
              <a:rPr lang="ko-KR" altLang="en-US">
                <a:solidFill>
                  <a:schemeClr val="accent1"/>
                </a:solidFill>
                <a:latin typeface="나눔고딕 ExtraBold"/>
                <a:ea typeface="나눔고딕 ExtraBold"/>
              </a:rPr>
              <a:t>슈팅</a:t>
            </a: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을 기록한다.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27055" y="1057275"/>
            <a:ext cx="3479260" cy="998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>
                <a:solidFill>
                  <a:srgbClr val="C47057"/>
                </a:solidFill>
                <a:effectLst/>
                <a:uLnTx/>
                <a:uFillTx/>
                <a:latin typeface="Impact"/>
                <a:ea typeface="SimSun"/>
                <a:cs typeface="+mn-cs"/>
              </a:rPr>
              <a:t>ADD   TITLE </a:t>
            </a:r>
            <a:endParaRPr kumimoji="0" lang="zh-CN" altLang="en-US" sz="6000" b="0" i="0" u="none" strike="noStrike" kern="1200" cap="none" spc="0" normalizeH="0" baseline="0">
              <a:solidFill>
                <a:srgbClr val="C47057"/>
              </a:solidFill>
              <a:effectLst/>
              <a:uLnTx/>
              <a:uFillTx/>
              <a:latin typeface="Impact"/>
              <a:ea typeface="SimSun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0041" y="5884230"/>
            <a:ext cx="34019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SimSun"/>
                <a:cs typeface="+mn-cs"/>
              </a:rPr>
              <a:t>ADD YOUR TEXT ADD YOUR TEXT  .</a:t>
            </a:r>
            <a:endParaRPr kumimoji="0" lang="zh-CN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SimSun"/>
              <a:cs typeface="+mn-cs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090042" y="2457450"/>
          <a:ext cx="3749513" cy="3074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1106568" y="5649123"/>
            <a:ext cx="3596258" cy="0"/>
          </a:xfrm>
          <a:prstGeom prst="line">
            <a:avLst/>
          </a:prstGeom>
          <a:ln w="38100">
            <a:solidFill>
              <a:srgbClr val="5B5D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2661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274" y="320572"/>
            <a:ext cx="52233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#히스토그램 확인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2.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유효슈팅기록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(HST,AST)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6958" y="1620586"/>
            <a:ext cx="4696941" cy="36168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506374"/>
            <a:ext cx="4675778" cy="360439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16465" y="5430263"/>
            <a:ext cx="4407846" cy="359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평균 6.47 / 표준편차 3.41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34125" y="5328933"/>
            <a:ext cx="3880931" cy="365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평균 4.96 / 표준편차 2.87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6000" y="6007843"/>
            <a:ext cx="5760598" cy="638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  <a:latin typeface="나눔고딕 ExtraBold"/>
                <a:ea typeface="나눔고딕 ExtraBold"/>
              </a:rPr>
              <a:t>홈 경기</a:t>
            </a: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를 하는 팀이 어웨이 팀보다 더 많은 </a:t>
            </a:r>
            <a:r>
              <a:rPr lang="ko-KR" altLang="en-US">
                <a:solidFill>
                  <a:schemeClr val="accent1"/>
                </a:solidFill>
                <a:latin typeface="나눔고딕 ExtraBold"/>
                <a:ea typeface="나눔고딕 ExtraBold"/>
              </a:rPr>
              <a:t>유효 슈팅</a:t>
            </a: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을 기록한다.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27055" y="1057275"/>
            <a:ext cx="3479260" cy="998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>
                <a:solidFill>
                  <a:srgbClr val="C47057"/>
                </a:solidFill>
                <a:effectLst/>
                <a:uLnTx/>
                <a:uFillTx/>
                <a:latin typeface="Impact"/>
                <a:ea typeface="SimSun"/>
                <a:cs typeface="+mn-cs"/>
              </a:rPr>
              <a:t>ADD   TITLE </a:t>
            </a:r>
            <a:endParaRPr kumimoji="0" lang="zh-CN" altLang="en-US" sz="6000" b="0" i="0" u="none" strike="noStrike" kern="1200" cap="none" spc="0" normalizeH="0" baseline="0">
              <a:solidFill>
                <a:srgbClr val="C47057"/>
              </a:solidFill>
              <a:effectLst/>
              <a:uLnTx/>
              <a:uFillTx/>
              <a:latin typeface="Impact"/>
              <a:ea typeface="SimSun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0041" y="5884230"/>
            <a:ext cx="34019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SimSun"/>
                <a:cs typeface="+mn-cs"/>
              </a:rPr>
              <a:t>ADD YOUR TEXT ADD YOUR TEXT  .</a:t>
            </a:r>
            <a:endParaRPr kumimoji="0" lang="zh-CN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SimSun"/>
              <a:cs typeface="+mn-cs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090042" y="2457450"/>
          <a:ext cx="3749513" cy="3074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1106568" y="5649123"/>
            <a:ext cx="3596258" cy="0"/>
          </a:xfrm>
          <a:prstGeom prst="line">
            <a:avLst/>
          </a:prstGeom>
          <a:ln w="38100">
            <a:solidFill>
              <a:srgbClr val="5B5D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2661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274" y="320572"/>
            <a:ext cx="52233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#히스토그램 확인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3.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코너킥 기록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(HC,AC)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454" y="1671259"/>
            <a:ext cx="4490045" cy="35154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66073" y="1631933"/>
            <a:ext cx="4690273" cy="35941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16465" y="5430263"/>
            <a:ext cx="4407846" cy="63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평균 6.16 / 표준편차 3.10</a:t>
            </a:r>
          </a:p>
          <a:p>
            <a:pPr>
              <a:defRPr/>
            </a:pPr>
            <a:endParaRPr lang="ko-KR" altLang="en-US">
              <a:solidFill>
                <a:schemeClr val="lt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34124" y="5379598"/>
            <a:ext cx="3880931" cy="365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평균 4.80 / 표준편차 2.73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05056" y="6007843"/>
            <a:ext cx="5451542" cy="638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  <a:latin typeface="나눔고딕 ExtraBold"/>
                <a:ea typeface="나눔고딕 ExtraBold"/>
              </a:rPr>
              <a:t>홈 경기</a:t>
            </a: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를 하는 팀이 어웨이 팀보다 더 많은 </a:t>
            </a:r>
            <a:r>
              <a:rPr lang="ko-KR" altLang="en-US">
                <a:solidFill>
                  <a:schemeClr val="accent1"/>
                </a:solidFill>
                <a:latin typeface="나눔고딕 ExtraBold"/>
                <a:ea typeface="나눔고딕 ExtraBold"/>
              </a:rPr>
              <a:t>코너킥 </a:t>
            </a: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기회를 얻는다.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27055" y="1057275"/>
            <a:ext cx="3479260" cy="998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6000">
                <a:solidFill>
                  <a:srgbClr val="C47057"/>
                </a:solidFill>
                <a:latin typeface="Impact"/>
              </a:rPr>
              <a:t>ADD   TITLE </a:t>
            </a:r>
            <a:endParaRPr lang="zh-CN" altLang="en-US" sz="6000">
              <a:solidFill>
                <a:srgbClr val="C47057"/>
              </a:solidFill>
              <a:latin typeface="Impac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0041" y="5884230"/>
            <a:ext cx="34019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>
                <a:solidFill>
                  <a:schemeClr val="bg1"/>
                </a:solidFill>
              </a:rPr>
              <a:t>ADD YOUR TEXT ADD YOUR TEXT  .</a:t>
            </a:r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090042" y="2457450"/>
          <a:ext cx="3749513" cy="3074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1106568" y="5649123"/>
            <a:ext cx="3596258" cy="0"/>
          </a:xfrm>
          <a:prstGeom prst="line">
            <a:avLst/>
          </a:prstGeom>
          <a:ln w="38100">
            <a:solidFill>
              <a:srgbClr val="5B5D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2661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0274" y="320572"/>
            <a:ext cx="5223387" cy="63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FFFF"/>
                </a:solidFill>
                <a:latin typeface="나눔고딕 ExtraBold"/>
                <a:ea typeface="나눔고딕 ExtraBold"/>
              </a:rPr>
              <a:t>#히스토그램 확인</a:t>
            </a:r>
          </a:p>
          <a:p>
            <a:pPr>
              <a:defRPr/>
            </a:pPr>
            <a:r>
              <a:rPr lang="en-US" altLang="ko-KR">
                <a:solidFill>
                  <a:srgbClr val="FFFFFF"/>
                </a:solidFill>
                <a:latin typeface="나눔고딕 ExtraBold"/>
                <a:ea typeface="나눔고딕 ExtraBold"/>
              </a:rPr>
              <a:t>4.</a:t>
            </a:r>
            <a:r>
              <a:rPr lang="ko-KR" altLang="en-US">
                <a:solidFill>
                  <a:srgbClr val="FFFFFF"/>
                </a:solidFill>
                <a:latin typeface="나눔고딕 ExtraBold"/>
                <a:ea typeface="나눔고딕 ExtraBold"/>
              </a:rPr>
              <a:t>반칙기록</a:t>
            </a:r>
            <a:r>
              <a:rPr lang="en-US" altLang="ko-KR">
                <a:solidFill>
                  <a:srgbClr val="FFFFFF"/>
                </a:solidFill>
                <a:latin typeface="나눔고딕 ExtraBold"/>
                <a:ea typeface="나눔고딕 ExtraBold"/>
              </a:rPr>
              <a:t>(HF,AF)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6774" y="1315445"/>
            <a:ext cx="4921778" cy="385174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70113" y="1450708"/>
            <a:ext cx="4789241" cy="3734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6465" y="5430263"/>
            <a:ext cx="4407846" cy="63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평균 11.5 / 표준편차 3.77</a:t>
            </a:r>
          </a:p>
          <a:p>
            <a:pPr>
              <a:defRPr/>
            </a:pPr>
            <a:endParaRPr lang="ko-KR" altLang="en-US">
              <a:solidFill>
                <a:schemeClr val="lt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34124" y="5379598"/>
            <a:ext cx="3880931" cy="365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평균 12.1 / 표준편차 3.92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05056" y="6007843"/>
            <a:ext cx="5451542" cy="638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  <a:latin typeface="나눔고딕 ExtraBold"/>
                <a:ea typeface="나눔고딕 ExtraBold"/>
              </a:rPr>
              <a:t>홈 경기</a:t>
            </a: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를 하는 팀보다 어웨이 팀이 더 많은 </a:t>
            </a:r>
            <a:r>
              <a:rPr lang="ko-KR" altLang="en-US">
                <a:solidFill>
                  <a:schemeClr val="accent1"/>
                </a:solidFill>
                <a:latin typeface="나눔고딕 ExtraBold"/>
                <a:ea typeface="나눔고딕 ExtraBold"/>
              </a:rPr>
              <a:t>반칙</a:t>
            </a:r>
            <a:r>
              <a:rPr lang="ko-KR" altLang="en-US">
                <a:solidFill>
                  <a:schemeClr val="lt1"/>
                </a:solidFill>
                <a:latin typeface="나눔고딕 ExtraBold"/>
                <a:ea typeface="나눔고딕 ExtraBold"/>
              </a:rPr>
              <a:t>을 기록한다.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사람, 실외, 스포츠이(가) 표시된 사진&#10;&#10;자동 생성된 설명">
            <a:extLst>
              <a:ext uri="{FF2B5EF4-FFF2-40B4-BE49-F238E27FC236}">
                <a16:creationId xmlns:a16="http://schemas.microsoft.com/office/drawing/2014/main" id="{7BD8618D-7C26-4396-8849-9E99D50C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15">
            <a:extLst>
              <a:ext uri="{FF2B5EF4-FFF2-40B4-BE49-F238E27FC236}">
                <a16:creationId xmlns:a16="http://schemas.microsoft.com/office/drawing/2014/main" id="{4A049E2F-3045-492C-9814-1B422121D40A}"/>
              </a:ext>
            </a:extLst>
          </p:cNvPr>
          <p:cNvSpPr/>
          <p:nvPr/>
        </p:nvSpPr>
        <p:spPr>
          <a:xfrm>
            <a:off x="0" y="-38100"/>
            <a:ext cx="12192000" cy="68961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08FA5B-4FD1-476A-8F16-608BAD18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600" y="2747168"/>
            <a:ext cx="4294294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분류예측</a:t>
            </a:r>
          </a:p>
        </p:txBody>
      </p:sp>
    </p:spTree>
    <p:extLst>
      <p:ext uri="{BB962C8B-B14F-4D97-AF65-F5344CB8AC3E}">
        <p14:creationId xmlns:p14="http://schemas.microsoft.com/office/powerpoint/2010/main" val="3325576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AF3524-ADDF-422C-8511-521FE5EC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9" y="0"/>
            <a:ext cx="12192000" cy="685800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-487904" y="3140970"/>
            <a:ext cx="1289392" cy="1104524"/>
            <a:chOff x="-487904" y="3140970"/>
            <a:chExt cx="1289392" cy="1104524"/>
          </a:xfrm>
        </p:grpSpPr>
        <p:sp>
          <p:nvSpPr>
            <p:cNvPr id="40" name="椭圆 39"/>
            <p:cNvSpPr/>
            <p:nvPr/>
          </p:nvSpPr>
          <p:spPr>
            <a:xfrm>
              <a:off x="-487904" y="3140970"/>
              <a:ext cx="946591" cy="946591"/>
            </a:xfrm>
            <a:prstGeom prst="ellipse">
              <a:avLst/>
            </a:prstGeom>
            <a:noFill/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589204" y="3654866"/>
              <a:ext cx="212284" cy="212284"/>
            </a:xfrm>
            <a:prstGeom prst="ellipse">
              <a:avLst/>
            </a:prstGeom>
            <a:noFill/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flipV="1">
              <a:off x="532054" y="4114799"/>
              <a:ext cx="130695" cy="130695"/>
            </a:xfrm>
            <a:prstGeom prst="ellipse">
              <a:avLst/>
            </a:prstGeom>
            <a:noFill/>
            <a:ln>
              <a:solidFill>
                <a:schemeClr val="bg1"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 flipH="1">
            <a:off x="11423167" y="5710309"/>
            <a:ext cx="1289392" cy="1104524"/>
            <a:chOff x="-487904" y="3140970"/>
            <a:chExt cx="1289392" cy="1104524"/>
          </a:xfrm>
        </p:grpSpPr>
        <p:sp>
          <p:nvSpPr>
            <p:cNvPr id="46" name="椭圆 45"/>
            <p:cNvSpPr/>
            <p:nvPr/>
          </p:nvSpPr>
          <p:spPr>
            <a:xfrm>
              <a:off x="-487904" y="3140970"/>
              <a:ext cx="946591" cy="946591"/>
            </a:xfrm>
            <a:prstGeom prst="ellipse">
              <a:avLst/>
            </a:prstGeom>
            <a:noFill/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flipV="1">
              <a:off x="589204" y="3654866"/>
              <a:ext cx="212284" cy="212284"/>
            </a:xfrm>
            <a:prstGeom prst="ellipse">
              <a:avLst/>
            </a:prstGeom>
            <a:noFill/>
            <a:ln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flipV="1">
              <a:off x="532054" y="4114799"/>
              <a:ext cx="130695" cy="130695"/>
            </a:xfrm>
            <a:prstGeom prst="ellipse">
              <a:avLst/>
            </a:prstGeom>
            <a:noFill/>
            <a:ln>
              <a:solidFill>
                <a:schemeClr val="bg1"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-14609" y="0"/>
            <a:ext cx="12192000" cy="6858000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53717" y="294331"/>
            <a:ext cx="99251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schemeClr val="lt1"/>
                </a:solidFill>
              </a:rPr>
              <a:t># 로지스틱 회귀 분석 (</a:t>
            </a:r>
            <a:r>
              <a:rPr lang="ko-KR" altLang="en-US" sz="4400" dirty="0" err="1">
                <a:solidFill>
                  <a:schemeClr val="lt1"/>
                </a:solidFill>
              </a:rPr>
              <a:t>Y</a:t>
            </a:r>
            <a:r>
              <a:rPr lang="ko-KR" altLang="en-US" sz="4400" dirty="0">
                <a:solidFill>
                  <a:schemeClr val="lt1"/>
                </a:solidFill>
              </a:rPr>
              <a:t>= 골수)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20A74B-6880-4ABA-BC81-57021468C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7973" y="1183975"/>
            <a:ext cx="5723418" cy="14152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504CD3-CFEE-49BE-A1C4-C432D9C83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7973" y="2846895"/>
            <a:ext cx="5723418" cy="29378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97B66B-0366-4C41-819E-CC4345FF5B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98186" y="5812516"/>
            <a:ext cx="3272209" cy="946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플레이어, 게임, 경기장이(가) 표시된 사진&#10;&#10;자동 생성된 설명">
            <a:extLst>
              <a:ext uri="{FF2B5EF4-FFF2-40B4-BE49-F238E27FC236}">
                <a16:creationId xmlns:a16="http://schemas.microsoft.com/office/drawing/2014/main" id="{8E62C7F9-CEA0-46BC-AFC3-8C0212986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194"/>
          </a:xfrm>
          <a:prstGeom prst="rect">
            <a:avLst/>
          </a:prstGeom>
        </p:spPr>
      </p:pic>
      <p:sp>
        <p:nvSpPr>
          <p:cNvPr id="7" name="矩形 15">
            <a:extLst>
              <a:ext uri="{FF2B5EF4-FFF2-40B4-BE49-F238E27FC236}">
                <a16:creationId xmlns:a16="http://schemas.microsoft.com/office/drawing/2014/main" id="{B5A5F6EB-2A45-4A9D-9CF1-E2D972962FE8}"/>
              </a:ext>
            </a:extLst>
          </p:cNvPr>
          <p:cNvSpPr/>
          <p:nvPr/>
        </p:nvSpPr>
        <p:spPr>
          <a:xfrm>
            <a:off x="0" y="132395"/>
            <a:ext cx="12192000" cy="6725605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9DFE9567-702E-4EDA-A16A-A352834885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0" y="1731580"/>
            <a:ext cx="5181600" cy="169742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EC6388-630A-4EC0-9E21-CF3E55B9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79" y="3509391"/>
            <a:ext cx="5181599" cy="3275314"/>
          </a:xfrm>
          <a:prstGeom prst="rect">
            <a:avLst/>
          </a:prstGeom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13FF896E-079D-47C8-8CD1-DFCAF3974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37" y="325626"/>
            <a:ext cx="10914926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# </a:t>
            </a:r>
            <a:r>
              <a:rPr lang="ko-KR" altLang="en-US" dirty="0">
                <a:solidFill>
                  <a:schemeClr val="bg1"/>
                </a:solidFill>
              </a:rPr>
              <a:t>선형회귀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# </a:t>
            </a:r>
            <a:r>
              <a:rPr lang="ko-KR" altLang="en-US" dirty="0">
                <a:solidFill>
                  <a:schemeClr val="bg1"/>
                </a:solidFill>
              </a:rPr>
              <a:t>상관도</a:t>
            </a:r>
          </a:p>
        </p:txBody>
      </p:sp>
    </p:spTree>
    <p:extLst>
      <p:ext uri="{BB962C8B-B14F-4D97-AF65-F5344CB8AC3E}">
        <p14:creationId xmlns:p14="http://schemas.microsoft.com/office/powerpoint/2010/main" val="122127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플레이어, 게임, 경기장이(가) 표시된 사진&#10;&#10;자동 생성된 설명">
            <a:extLst>
              <a:ext uri="{FF2B5EF4-FFF2-40B4-BE49-F238E27FC236}">
                <a16:creationId xmlns:a16="http://schemas.microsoft.com/office/drawing/2014/main" id="{D2A3D98D-6E88-4EA7-98FD-B472356AA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138"/>
            <a:ext cx="12192001" cy="6884531"/>
          </a:xfrm>
          <a:prstGeom prst="rect">
            <a:avLst/>
          </a:prstGeom>
        </p:spPr>
      </p:pic>
      <p:sp>
        <p:nvSpPr>
          <p:cNvPr id="7" name="矩形 15">
            <a:extLst>
              <a:ext uri="{FF2B5EF4-FFF2-40B4-BE49-F238E27FC236}">
                <a16:creationId xmlns:a16="http://schemas.microsoft.com/office/drawing/2014/main" id="{7266E9C7-C283-488E-BF95-1D093FFA9728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내용 개체 틀 2" descr="테이블이(가) 표시된 사진&#10;&#10;자동 생성된 설명">
            <a:extLst>
              <a:ext uri="{FF2B5EF4-FFF2-40B4-BE49-F238E27FC236}">
                <a16:creationId xmlns:a16="http://schemas.microsoft.com/office/drawing/2014/main" id="{35844395-A95C-4CC3-A4ED-69B1FE26D3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2" y="1501981"/>
            <a:ext cx="5181600" cy="1834900"/>
          </a:xfr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61CD51-77E3-45BF-A463-737E47510D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2" y="3464408"/>
            <a:ext cx="5181600" cy="3019577"/>
          </a:xfrm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13FF896E-079D-47C8-8CD1-DFCAF3974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08" y="248144"/>
            <a:ext cx="11837044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# x=‘</a:t>
            </a:r>
            <a:r>
              <a:rPr lang="ko-KR" altLang="en-US" dirty="0">
                <a:solidFill>
                  <a:schemeClr val="bg1"/>
                </a:solidFill>
              </a:rPr>
              <a:t>유효슈팅</a:t>
            </a:r>
            <a:r>
              <a:rPr lang="en-US" altLang="ko-KR" dirty="0">
                <a:solidFill>
                  <a:schemeClr val="bg1"/>
                </a:solidFill>
              </a:rPr>
              <a:t>’, y=‘</a:t>
            </a:r>
            <a:r>
              <a:rPr lang="ko-KR" altLang="en-US" dirty="0">
                <a:solidFill>
                  <a:schemeClr val="bg1"/>
                </a:solidFill>
              </a:rPr>
              <a:t>골수</a:t>
            </a:r>
            <a:r>
              <a:rPr lang="en-US" altLang="ko-KR" dirty="0">
                <a:solidFill>
                  <a:schemeClr val="bg1"/>
                </a:solidFill>
              </a:rPr>
              <a:t>’ </a:t>
            </a:r>
            <a:r>
              <a:rPr lang="ko-KR" altLang="en-US" dirty="0">
                <a:solidFill>
                  <a:schemeClr val="bg1"/>
                </a:solidFill>
              </a:rPr>
              <a:t>관계 분석</a:t>
            </a:r>
          </a:p>
        </p:txBody>
      </p:sp>
    </p:spTree>
    <p:extLst>
      <p:ext uri="{BB962C8B-B14F-4D97-AF65-F5344CB8AC3E}">
        <p14:creationId xmlns:p14="http://schemas.microsoft.com/office/powerpoint/2010/main" val="484487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잔디, 사람, 플레이어, 운동경기이(가) 표시된 사진&#10;&#10;자동 생성된 설명">
            <a:extLst>
              <a:ext uri="{FF2B5EF4-FFF2-40B4-BE49-F238E27FC236}">
                <a16:creationId xmlns:a16="http://schemas.microsoft.com/office/drawing/2014/main" id="{64C0C037-2937-4C7E-B591-C1E00A216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15">
            <a:extLst>
              <a:ext uri="{FF2B5EF4-FFF2-40B4-BE49-F238E27FC236}">
                <a16:creationId xmlns:a16="http://schemas.microsoft.com/office/drawing/2014/main" id="{0BDC8C6E-F9C7-4EC7-958B-83C5D86C44A0}"/>
              </a:ext>
            </a:extLst>
          </p:cNvPr>
          <p:cNvSpPr/>
          <p:nvPr/>
        </p:nvSpPr>
        <p:spPr>
          <a:xfrm>
            <a:off x="0" y="14293"/>
            <a:ext cx="12192000" cy="6725871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3FF896E-079D-47C8-8CD1-DFCAF3974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3" y="430744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# KNN </a:t>
            </a:r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677B3F3-A710-4287-81E6-7F99356D4D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8" y="3711121"/>
            <a:ext cx="5066517" cy="2847373"/>
          </a:xfrm>
        </p:spPr>
      </p:pic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1CD60E95-F2E5-4DA6-98F2-4806F9684F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8" y="1756307"/>
            <a:ext cx="4237087" cy="1794078"/>
          </a:xfrm>
        </p:spPr>
      </p:pic>
    </p:spTree>
    <p:extLst>
      <p:ext uri="{BB962C8B-B14F-4D97-AF65-F5344CB8AC3E}">
        <p14:creationId xmlns:p14="http://schemas.microsoft.com/office/powerpoint/2010/main" val="2081062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잔디, 사람, 플레이어, 운동경기이(가) 표시된 사진&#10;&#10;자동 생성된 설명">
            <a:extLst>
              <a:ext uri="{FF2B5EF4-FFF2-40B4-BE49-F238E27FC236}">
                <a16:creationId xmlns:a16="http://schemas.microsoft.com/office/drawing/2014/main" id="{D03CC20C-4F65-46B0-89D4-C3C448F74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9022" cy="6843706"/>
          </a:xfrm>
          <a:prstGeom prst="rect">
            <a:avLst/>
          </a:prstGeom>
        </p:spPr>
      </p:pic>
      <p:sp>
        <p:nvSpPr>
          <p:cNvPr id="6" name="矩形 15">
            <a:extLst>
              <a:ext uri="{FF2B5EF4-FFF2-40B4-BE49-F238E27FC236}">
                <a16:creationId xmlns:a16="http://schemas.microsoft.com/office/drawing/2014/main" id="{B0FED182-3E7E-4752-929D-FD10AAC676EB}"/>
              </a:ext>
            </a:extLst>
          </p:cNvPr>
          <p:cNvSpPr/>
          <p:nvPr/>
        </p:nvSpPr>
        <p:spPr>
          <a:xfrm>
            <a:off x="0" y="0"/>
            <a:ext cx="12319022" cy="6819238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3E3B33B-AF1C-43C3-AF66-53B6E7E8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하이퍼</a:t>
            </a:r>
            <a:r>
              <a:rPr lang="ko-KR" altLang="en-US" dirty="0">
                <a:solidFill>
                  <a:schemeClr val="bg1"/>
                </a:solidFill>
              </a:rPr>
              <a:t> 파라미터 최적화와 정확도</a:t>
            </a:r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B0C86819-7980-4656-B980-C61F54E4E8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9" y="1690688"/>
            <a:ext cx="5181600" cy="2258228"/>
          </a:xfrm>
        </p:spPr>
      </p:pic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976E261E-D278-4830-9957-EB50FABF09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9" y="4046788"/>
            <a:ext cx="5181600" cy="2605013"/>
          </a:xfrm>
        </p:spPr>
      </p:pic>
    </p:spTree>
    <p:extLst>
      <p:ext uri="{BB962C8B-B14F-4D97-AF65-F5344CB8AC3E}">
        <p14:creationId xmlns:p14="http://schemas.microsoft.com/office/powerpoint/2010/main" val="175842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외, 군중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264273" cy="696953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466381" y="12651"/>
            <a:ext cx="7725619" cy="68961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98025" y="569300"/>
            <a:ext cx="2246990" cy="7908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造字工房版黑（非商用）常规体"/>
                <a:cs typeface="+mn-cs"/>
              </a:rPr>
              <a:t>CONTENT</a:t>
            </a:r>
            <a:endParaRPr kumimoji="0" lang="zh-CN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造字工房版黑（非商用）常规体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401417" y="1480138"/>
            <a:ext cx="691582" cy="1283113"/>
            <a:chOff x="5974484" y="2388794"/>
            <a:chExt cx="691582" cy="128311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74484" y="2388794"/>
              <a:ext cx="691582" cy="856722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056420" y="2437350"/>
              <a:ext cx="527709" cy="755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SimSun" panose="02010600030101010101" pitchFamily="2" charset="-122"/>
                  <a:cs typeface="Arial"/>
                </a:rPr>
                <a:t>1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SimSun" panose="02010600030101010101" pitchFamily="2" charset="-122"/>
                <a:cs typeface="Arial"/>
              </a:endParaRPr>
            </a:p>
          </p:txBody>
        </p:sp>
        <p:sp>
          <p:nvSpPr>
            <p:cNvPr id="25" name="文本框 9"/>
            <p:cNvSpPr txBox="1"/>
            <p:nvPr/>
          </p:nvSpPr>
          <p:spPr>
            <a:xfrm>
              <a:off x="6096000" y="2916237"/>
              <a:ext cx="527709" cy="755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SimSun" panose="02010600030101010101" pitchFamily="2" charset="-122"/>
                <a:cs typeface="Arial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1417" y="2618702"/>
            <a:ext cx="691582" cy="85672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95338" y="2703387"/>
            <a:ext cx="505235" cy="7573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SimSun" panose="02010600030101010101" pitchFamily="2" charset="-122"/>
                <a:cs typeface="Arial"/>
              </a:rPr>
              <a:t>2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SimSun" panose="02010600030101010101" pitchFamily="2" charset="-122"/>
              <a:cs typeface="Arial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27684" y="3750247"/>
            <a:ext cx="691582" cy="8567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498576" y="3821429"/>
            <a:ext cx="501997" cy="751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SimSun" panose="02010600030101010101" pitchFamily="2" charset="-122"/>
                <a:cs typeface="Arial"/>
              </a:rPr>
              <a:t>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SimSun" panose="02010600030101010101" pitchFamily="2" charset="-122"/>
              <a:cs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46531" y="1482285"/>
            <a:ext cx="4522434" cy="792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Arial"/>
              </a:rPr>
              <a:t>주제 및 선정 이유</a:t>
            </a:r>
            <a:endParaRPr kumimoji="0" lang="zh-CN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  <a:cs typeface="Arial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05385" y="2583390"/>
            <a:ext cx="3644430" cy="796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Arial"/>
              </a:rPr>
              <a:t>빅데이터 분석</a:t>
            </a:r>
            <a:endParaRPr kumimoji="0" lang="zh-CN" altLang="en-US" sz="4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  <a:cs typeface="Arial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70834" y="3630262"/>
            <a:ext cx="2388356" cy="7874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Arial"/>
              </a:rPr>
              <a:t>분류예측</a:t>
            </a:r>
            <a:endParaRPr kumimoji="0" lang="zh-CN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  <a:cs typeface="Arial"/>
            </a:endParaRPr>
          </a:p>
        </p:txBody>
      </p:sp>
      <p:sp>
        <p:nvSpPr>
          <p:cNvPr id="20" name="文本框 18"/>
          <p:cNvSpPr txBox="1"/>
          <p:nvPr/>
        </p:nvSpPr>
        <p:spPr>
          <a:xfrm>
            <a:off x="6300225" y="4859266"/>
            <a:ext cx="3106665" cy="787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Arial"/>
              </a:rPr>
              <a:t>자연어 처리</a:t>
            </a:r>
            <a:endParaRPr kumimoji="0" lang="zh-CN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  <a:cs typeface="Arial"/>
            </a:endParaRPr>
          </a:p>
        </p:txBody>
      </p:sp>
      <p:sp>
        <p:nvSpPr>
          <p:cNvPr id="22" name="文本框 18"/>
          <p:cNvSpPr txBox="1"/>
          <p:nvPr/>
        </p:nvSpPr>
        <p:spPr>
          <a:xfrm>
            <a:off x="6300225" y="5923971"/>
            <a:ext cx="1284280" cy="7870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Arial"/>
              </a:rPr>
              <a:t>결론</a:t>
            </a:r>
            <a:endParaRPr kumimoji="0" lang="zh-CN" altLang="en-US" sz="4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  <a:cs typeface="Arial"/>
            </a:endParaRPr>
          </a:p>
        </p:txBody>
      </p:sp>
      <p:pic>
        <p:nvPicPr>
          <p:cNvPr id="30" name="图片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1417" y="4918573"/>
            <a:ext cx="691582" cy="856722"/>
          </a:xfrm>
          <a:prstGeom prst="rect">
            <a:avLst/>
          </a:prstGeom>
        </p:spPr>
      </p:pic>
      <p:sp>
        <p:nvSpPr>
          <p:cNvPr id="26" name="文本框 9"/>
          <p:cNvSpPr txBox="1"/>
          <p:nvPr/>
        </p:nvSpPr>
        <p:spPr>
          <a:xfrm rot="21499258">
            <a:off x="5471264" y="4950365"/>
            <a:ext cx="527709" cy="757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</a:rPr>
              <a:t>4</a:t>
            </a:r>
          </a:p>
        </p:txBody>
      </p:sp>
      <p:pic>
        <p:nvPicPr>
          <p:cNvPr id="31" name="图片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27683" y="5887143"/>
            <a:ext cx="691582" cy="856722"/>
          </a:xfrm>
          <a:prstGeom prst="rect">
            <a:avLst/>
          </a:prstGeom>
        </p:spPr>
      </p:pic>
      <p:sp>
        <p:nvSpPr>
          <p:cNvPr id="27" name="文本框 9"/>
          <p:cNvSpPr txBox="1"/>
          <p:nvPr/>
        </p:nvSpPr>
        <p:spPr>
          <a:xfrm>
            <a:off x="5509620" y="5974424"/>
            <a:ext cx="5277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9810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잔디, 사람, 플레이어, 운동경기이(가) 표시된 사진&#10;&#10;자동 생성된 설명">
            <a:extLst>
              <a:ext uri="{FF2B5EF4-FFF2-40B4-BE49-F238E27FC236}">
                <a16:creationId xmlns:a16="http://schemas.microsoft.com/office/drawing/2014/main" id="{63BA3C14-F44C-4021-B6A4-C73DA0A08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5100" cy="6858000"/>
          </a:xfrm>
          <a:prstGeom prst="rect">
            <a:avLst/>
          </a:prstGeom>
        </p:spPr>
      </p:pic>
      <p:sp>
        <p:nvSpPr>
          <p:cNvPr id="5" name="矩形 15">
            <a:extLst>
              <a:ext uri="{FF2B5EF4-FFF2-40B4-BE49-F238E27FC236}">
                <a16:creationId xmlns:a16="http://schemas.microsoft.com/office/drawing/2014/main" id="{08EC96CF-F21B-46F9-B0C0-017697BE6BF7}"/>
              </a:ext>
            </a:extLst>
          </p:cNvPr>
          <p:cNvSpPr/>
          <p:nvPr/>
        </p:nvSpPr>
        <p:spPr>
          <a:xfrm>
            <a:off x="0" y="-1"/>
            <a:ext cx="124151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7B7A62-B6B6-4397-971A-9626FCDE0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6" y="516718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# K</a:t>
            </a:r>
            <a:r>
              <a:rPr lang="ko-KR" altLang="en-US" dirty="0">
                <a:solidFill>
                  <a:schemeClr val="bg1"/>
                </a:solidFill>
              </a:rPr>
              <a:t>값 변동에 따른 정확도 시각화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AA4D2BD-9B3C-429D-A886-9BD2CF1231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0719" y="1980399"/>
            <a:ext cx="4622098" cy="4076700"/>
          </a:xfrm>
        </p:spPr>
      </p:pic>
    </p:spTree>
    <p:extLst>
      <p:ext uri="{BB962C8B-B14F-4D97-AF65-F5344CB8AC3E}">
        <p14:creationId xmlns:p14="http://schemas.microsoft.com/office/powerpoint/2010/main" val="4069508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8"/>
          <p:cNvSpPr>
            <a:spLocks/>
          </p:cNvSpPr>
          <p:nvPr/>
        </p:nvSpPr>
        <p:spPr>
          <a:xfrm>
            <a:off x="32385" y="0"/>
            <a:ext cx="12192635" cy="6858635"/>
          </a:xfrm>
          <a:prstGeom prst="rect">
            <a:avLst/>
          </a:prstGeom>
          <a:solidFill>
            <a:schemeClr val="dk1">
              <a:alpha val="44745"/>
            </a:schemeClr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xfrm>
            <a:off x="881380" y="538480"/>
            <a:ext cx="10516235" cy="9861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bg1"/>
                </a:solidFill>
              </a:rPr>
              <a:t>#팀 선정</a:t>
            </a:r>
          </a:p>
        </p:txBody>
      </p:sp>
      <p:pic>
        <p:nvPicPr>
          <p:cNvPr id="5" name="내용 개체 틀 4" descr="C:/Users/ROKA/AppData/Roaming/PolarisOffice/ETemp/4244_18330112/image44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" y="1718310"/>
            <a:ext cx="5349240" cy="43522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11CED4-D318-4D95-92DC-1837D22DA3E3}"/>
              </a:ext>
            </a:extLst>
          </p:cNvPr>
          <p:cNvSpPr txBox="1"/>
          <p:nvPr/>
        </p:nvSpPr>
        <p:spPr>
          <a:xfrm>
            <a:off x="1365885" y="5498465"/>
            <a:ext cx="60953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내용 개체 틀 3" descr="C:/Users/ROKA/AppData/Roaming/PolarisOffice/ETemp/4244_18330112/image4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4105" y="1718310"/>
            <a:ext cx="5450840" cy="4352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1033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4"/>
          <p:cNvSpPr>
            <a:spLocks/>
          </p:cNvSpPr>
          <p:nvPr/>
        </p:nvSpPr>
        <p:spPr>
          <a:xfrm>
            <a:off x="32385" y="0"/>
            <a:ext cx="12192635" cy="6858635"/>
          </a:xfrm>
          <a:prstGeom prst="rect">
            <a:avLst/>
          </a:prstGeom>
          <a:solidFill>
            <a:schemeClr val="dk1">
              <a:alpha val="44745"/>
            </a:schemeClr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bg1"/>
                </a:solidFill>
              </a:rPr>
              <a:t># 상관계수</a:t>
            </a:r>
          </a:p>
        </p:txBody>
      </p:sp>
      <p:pic>
        <p:nvPicPr>
          <p:cNvPr id="4" name="내용 개체 틀 3" descr="C:/Users/ROKA/AppData/Roaming/PolarisOffice/ETemp/4244_18330112/image46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75" y="1694180"/>
            <a:ext cx="4588510" cy="4631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0161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1"/>
          <p:cNvSpPr>
            <a:spLocks/>
          </p:cNvSpPr>
          <p:nvPr/>
        </p:nvSpPr>
        <p:spPr>
          <a:xfrm>
            <a:off x="32385" y="0"/>
            <a:ext cx="12192635" cy="6858635"/>
          </a:xfrm>
          <a:prstGeom prst="rect">
            <a:avLst/>
          </a:prstGeom>
          <a:solidFill>
            <a:schemeClr val="dk1">
              <a:alpha val="44745"/>
            </a:schemeClr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75030" y="23685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bg1"/>
                </a:solidFill>
              </a:rPr>
              <a:t>#정규화</a:t>
            </a:r>
          </a:p>
        </p:txBody>
      </p:sp>
      <p:pic>
        <p:nvPicPr>
          <p:cNvPr id="4" name="내용 개체 틀 3" descr="C:/Users/ROKA/AppData/Roaming/PolarisOffice/ETemp/4244_18330112/image47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15" y="1418590"/>
            <a:ext cx="9766300" cy="4842510"/>
          </a:xfrm>
          <a:prstGeom prst="rect">
            <a:avLst/>
          </a:prstGeom>
          <a:noFill/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2173605" y="7004050"/>
            <a:ext cx="609536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257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32385" y="0"/>
            <a:ext cx="12192635" cy="6858635"/>
          </a:xfrm>
          <a:prstGeom prst="rect">
            <a:avLst/>
          </a:prstGeom>
          <a:solidFill>
            <a:schemeClr val="dk1">
              <a:alpha val="44745"/>
            </a:schemeClr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3600">
                <a:solidFill>
                  <a:schemeClr val="bg1"/>
                </a:solidFill>
                <a:latin typeface="Calibri Light" charset="0"/>
                <a:ea typeface="맑은 고딕" charset="0"/>
                <a:cs typeface="+mj-cs"/>
              </a:rPr>
              <a:t># </a:t>
            </a:r>
            <a:r>
              <a:rPr lang="ko-KR" altLang="en-US" sz="3600">
                <a:solidFill>
                  <a:schemeClr val="bg1"/>
                </a:solidFill>
              </a:rPr>
              <a:t>선형회귀</a:t>
            </a:r>
          </a:p>
        </p:txBody>
      </p:sp>
      <p:pic>
        <p:nvPicPr>
          <p:cNvPr id="4" name="내용 개체 틀 3" descr="C:/Users/ROKA/AppData/Roaming/PolarisOffice/ETemp/4244_18330112/image48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60"/>
          <a:stretch>
            <a:fillRect/>
          </a:stretch>
        </p:blipFill>
        <p:spPr>
          <a:xfrm>
            <a:off x="508000" y="1941830"/>
            <a:ext cx="5128895" cy="1240155"/>
          </a:xfrm>
          <a:prstGeom prst="rect">
            <a:avLst/>
          </a:prstGeom>
          <a:noFill/>
        </p:spPr>
      </p:pic>
      <p:pic>
        <p:nvPicPr>
          <p:cNvPr id="5" name="그림 4" descr="C:/Users/ROKA/AppData/Roaming/PolarisOffice/ETemp/4244_18330112/image4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408045"/>
            <a:ext cx="8895715" cy="3144520"/>
          </a:xfrm>
          <a:prstGeom prst="rect">
            <a:avLst/>
          </a:prstGeom>
          <a:noFill/>
        </p:spPr>
      </p:pic>
      <p:pic>
        <p:nvPicPr>
          <p:cNvPr id="6" name="그림 5" descr="C:/Users/ROKA/AppData/Roaming/PolarisOffice/ETemp/4244_18330112/image5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2" t="-710" r="9202" b="18442"/>
          <a:stretch>
            <a:fillRect/>
          </a:stretch>
        </p:blipFill>
        <p:spPr>
          <a:xfrm>
            <a:off x="9749155" y="4295775"/>
            <a:ext cx="2027555" cy="1363345"/>
          </a:xfrm>
          <a:prstGeom prst="rect">
            <a:avLst/>
          </a:prstGeom>
          <a:noFill/>
          <a:ln w="19050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solid"/>
          </a:ln>
        </p:spPr>
      </p:pic>
      <p:sp>
        <p:nvSpPr>
          <p:cNvPr id="3" name="TextBox 2"/>
          <p:cNvSpPr txBox="1">
            <a:spLocks/>
          </p:cNvSpPr>
          <p:nvPr/>
        </p:nvSpPr>
        <p:spPr>
          <a:xfrm>
            <a:off x="6797040" y="6871970"/>
            <a:ext cx="455231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000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BD31BF5-D220-4AE5-A62F-A9D4D9CC9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000" cy="6878955"/>
          </a:xfrm>
          <a:prstGeom prst="rect">
            <a:avLst/>
          </a:prstGeom>
        </p:spPr>
      </p:pic>
      <p:sp>
        <p:nvSpPr>
          <p:cNvPr id="9" name="도형 7"/>
          <p:cNvSpPr>
            <a:spLocks/>
          </p:cNvSpPr>
          <p:nvPr/>
        </p:nvSpPr>
        <p:spPr>
          <a:xfrm>
            <a:off x="32385" y="0"/>
            <a:ext cx="12192635" cy="6858635"/>
          </a:xfrm>
          <a:prstGeom prst="rect">
            <a:avLst/>
          </a:prstGeom>
          <a:solidFill>
            <a:schemeClr val="dk1">
              <a:alpha val="44745"/>
            </a:schemeClr>
          </a:solidFill>
          <a:ln w="1270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83845"/>
            <a:ext cx="10515600" cy="13258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# </a:t>
            </a:r>
            <a:r>
              <a:rPr lang="ko-KR" altLang="en-US" sz="3600" dirty="0" err="1">
                <a:solidFill>
                  <a:schemeClr val="bg1"/>
                </a:solidFill>
              </a:rPr>
              <a:t>랜덤포레스트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4" name="내용 개체 틀 3" descr="C:/Users/ROKA/AppData/Roaming/PolarisOffice/ETemp/4244_18330112/image52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10"/>
          <a:stretch>
            <a:fillRect/>
          </a:stretch>
        </p:blipFill>
        <p:spPr>
          <a:xfrm>
            <a:off x="247015" y="1410335"/>
            <a:ext cx="5445125" cy="3308350"/>
          </a:xfrm>
          <a:prstGeom prst="rect">
            <a:avLst/>
          </a:prstGeom>
          <a:noFill/>
        </p:spPr>
      </p:pic>
      <p:pic>
        <p:nvPicPr>
          <p:cNvPr id="7" name="그림 1" descr="C:/Users/ROKA/AppData/Roaming/PolarisOffice/ETemp/4244_18330112/fImage25124299198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38"/>
          <a:stretch>
            <a:fillRect/>
          </a:stretch>
        </p:blipFill>
        <p:spPr>
          <a:xfrm>
            <a:off x="6022550" y="3142932"/>
            <a:ext cx="4515485" cy="3151505"/>
          </a:xfrm>
          <a:prstGeom prst="rect">
            <a:avLst/>
          </a:prstGeom>
          <a:noFill/>
        </p:spPr>
      </p:pic>
      <p:pic>
        <p:nvPicPr>
          <p:cNvPr id="8" name="그림 2" descr="C:/Users/ROKA/AppData/Roaming/PolarisOffice/ETemp/4244_18330112/fImage3291300956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" y="5027295"/>
            <a:ext cx="3589655" cy="15640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7815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운동경기, 스포츠, 남자이(가) 표시된 사진&#10;&#10;자동 생성된 설명">
            <a:extLst>
              <a:ext uri="{FF2B5EF4-FFF2-40B4-BE49-F238E27FC236}">
                <a16:creationId xmlns:a16="http://schemas.microsoft.com/office/drawing/2014/main" id="{4374C70E-022D-4B25-964C-91F1155FC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15">
            <a:extLst>
              <a:ext uri="{FF2B5EF4-FFF2-40B4-BE49-F238E27FC236}">
                <a16:creationId xmlns:a16="http://schemas.microsoft.com/office/drawing/2014/main" id="{B0961E95-588B-4374-BEB4-F64BB666E194}"/>
              </a:ext>
            </a:extLst>
          </p:cNvPr>
          <p:cNvSpPr/>
          <p:nvPr/>
        </p:nvSpPr>
        <p:spPr>
          <a:xfrm>
            <a:off x="0" y="-19050"/>
            <a:ext cx="12192000" cy="68961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548BD58-A7EC-46DE-B701-F4BCDE6DB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2209"/>
            <a:ext cx="9144000" cy="23876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자연어처리</a:t>
            </a:r>
          </a:p>
        </p:txBody>
      </p:sp>
    </p:spTree>
    <p:extLst>
      <p:ext uri="{BB962C8B-B14F-4D97-AF65-F5344CB8AC3E}">
        <p14:creationId xmlns:p14="http://schemas.microsoft.com/office/powerpoint/2010/main" val="84192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8204DB-8354-4FD5-BAA7-321C36628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0" y="-1"/>
            <a:ext cx="12191999" cy="6891131"/>
          </a:xfrm>
          <a:prstGeom prst="rect">
            <a:avLst/>
          </a:prstGeom>
        </p:spPr>
      </p:pic>
      <p:sp>
        <p:nvSpPr>
          <p:cNvPr id="10" name="矩形 15">
            <a:extLst>
              <a:ext uri="{FF2B5EF4-FFF2-40B4-BE49-F238E27FC236}">
                <a16:creationId xmlns:a16="http://schemas.microsoft.com/office/drawing/2014/main" id="{4532C016-A282-4A5F-9DF8-9C723A82CDBE}"/>
              </a:ext>
            </a:extLst>
          </p:cNvPr>
          <p:cNvSpPr/>
          <p:nvPr/>
        </p:nvSpPr>
        <p:spPr>
          <a:xfrm>
            <a:off x="-5440" y="0"/>
            <a:ext cx="12192000" cy="68961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148D6-361D-4B4D-B2AB-78E84C312560}"/>
              </a:ext>
            </a:extLst>
          </p:cNvPr>
          <p:cNvSpPr txBox="1"/>
          <p:nvPr/>
        </p:nvSpPr>
        <p:spPr>
          <a:xfrm>
            <a:off x="570746" y="415730"/>
            <a:ext cx="257153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KOTRA_BOLD" panose="02020603020101020101" pitchFamily="18" charset="-127"/>
              </a:rPr>
              <a:t>1. Crawling</a:t>
            </a:r>
            <a:endParaRPr kumimoji="1" lang="ko-Kore-KR" altLang="en-US" sz="3500" b="1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  <a:cs typeface="KOTRA_BOLD" panose="02020603020101020101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2AFFA3A-5D20-464F-87DF-4DAD05D85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5" y="1384372"/>
            <a:ext cx="8781365" cy="531137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FD4DEC3-3DE0-744C-93F4-4A818E7CA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63" y="2067456"/>
            <a:ext cx="3434080" cy="254711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A74B709-4985-FA40-AE34-51FACE744E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311" y="974055"/>
            <a:ext cx="3143435" cy="878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9000"/>
              </a:srgbClr>
            </a:outerShdw>
          </a:effec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96DFC45-81CC-A24D-A2A9-3AA5A936B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96" y="1581825"/>
            <a:ext cx="3436579" cy="254711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5A91AC-4282-7043-B86B-EE7D1592B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90" y="5163351"/>
            <a:ext cx="2909542" cy="12438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4B62DF-B2BD-A94A-8895-8055551BBC51}"/>
              </a:ext>
            </a:extLst>
          </p:cNvPr>
          <p:cNvSpPr/>
          <p:nvPr/>
        </p:nvSpPr>
        <p:spPr>
          <a:xfrm>
            <a:off x="9814855" y="337376"/>
            <a:ext cx="2303812" cy="515444"/>
          </a:xfrm>
          <a:prstGeom prst="rect">
            <a:avLst/>
          </a:prstGeom>
          <a:solidFill>
            <a:srgbClr val="C0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F6198-7760-934C-A831-BCD9B36CDEAE}"/>
              </a:ext>
            </a:extLst>
          </p:cNvPr>
          <p:cNvSpPr txBox="1"/>
          <p:nvPr/>
        </p:nvSpPr>
        <p:spPr>
          <a:xfrm>
            <a:off x="10449621" y="41043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//  selenium</a:t>
            </a:r>
            <a:endParaRPr kumimoji="1" lang="ko-Kore-KR" altLang="en-US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881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플레이어, 군중, 스포츠이(가) 표시된 사진&#10;&#10;자동 생성된 설명">
            <a:extLst>
              <a:ext uri="{FF2B5EF4-FFF2-40B4-BE49-F238E27FC236}">
                <a16:creationId xmlns:a16="http://schemas.microsoft.com/office/drawing/2014/main" id="{95A52DE4-FB53-48F9-8E12-9D7346493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86"/>
            <a:ext cx="12203307" cy="6879571"/>
          </a:xfrm>
          <a:prstGeom prst="rect">
            <a:avLst/>
          </a:prstGeom>
        </p:spPr>
      </p:pic>
      <p:sp>
        <p:nvSpPr>
          <p:cNvPr id="25" name="矩形 15">
            <a:extLst>
              <a:ext uri="{FF2B5EF4-FFF2-40B4-BE49-F238E27FC236}">
                <a16:creationId xmlns:a16="http://schemas.microsoft.com/office/drawing/2014/main" id="{545E533E-7ECC-41E0-B80E-49AAAC43A1FF}"/>
              </a:ext>
            </a:extLst>
          </p:cNvPr>
          <p:cNvSpPr/>
          <p:nvPr/>
        </p:nvSpPr>
        <p:spPr>
          <a:xfrm>
            <a:off x="0" y="0"/>
            <a:ext cx="12192000" cy="68961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21495-343A-C041-A117-5D58AC80AF76}"/>
              </a:ext>
            </a:extLst>
          </p:cNvPr>
          <p:cNvSpPr/>
          <p:nvPr/>
        </p:nvSpPr>
        <p:spPr>
          <a:xfrm>
            <a:off x="5645258" y="344329"/>
            <a:ext cx="6546742" cy="515444"/>
          </a:xfrm>
          <a:prstGeom prst="rect">
            <a:avLst/>
          </a:prstGeom>
          <a:solidFill>
            <a:srgbClr val="C0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E2EC3-0D65-894A-9D9E-AF7DB0456513}"/>
              </a:ext>
            </a:extLst>
          </p:cNvPr>
          <p:cNvSpPr txBox="1"/>
          <p:nvPr/>
        </p:nvSpPr>
        <p:spPr>
          <a:xfrm>
            <a:off x="570746" y="415730"/>
            <a:ext cx="367119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KOTRA_BOLD" panose="02020603020101020101" pitchFamily="18" charset="-127"/>
              </a:rPr>
              <a:t>2. About model </a:t>
            </a:r>
            <a:endParaRPr kumimoji="1" lang="ko-Kore-KR" altLang="en-US" sz="3500" b="1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  <a:cs typeface="KOTRA_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A7EED5-CDE4-D44D-A109-CDEB355BB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45" y="1420391"/>
            <a:ext cx="3797341" cy="189311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1F073AA-3C49-9349-B155-AD31E44CDD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67" y="1361608"/>
            <a:ext cx="3055708" cy="1837894"/>
          </a:xfrm>
          <a:prstGeom prst="rect">
            <a:avLst/>
          </a:prstGeom>
        </p:spPr>
      </p:pic>
      <p:pic>
        <p:nvPicPr>
          <p:cNvPr id="9" name="그림 8" descr="텍스트, 기기이(가) 표시된 사진&#10;&#10;자동 생성된 설명">
            <a:extLst>
              <a:ext uri="{FF2B5EF4-FFF2-40B4-BE49-F238E27FC236}">
                <a16:creationId xmlns:a16="http://schemas.microsoft.com/office/drawing/2014/main" id="{209F01B1-D49A-5946-A1EA-C61E2D0C53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04" y="4087001"/>
            <a:ext cx="2503030" cy="173898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1FAD64A-DD84-B94B-B672-9D18F187AA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035" y="4146714"/>
            <a:ext cx="4626887" cy="1679276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FEAA8A1C-9A72-1C46-B0B0-61E4A6B531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043" y="4476587"/>
            <a:ext cx="1918780" cy="18984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0D4AB3-AF2C-1E43-BDA2-DB830AEFA0D8}"/>
              </a:ext>
            </a:extLst>
          </p:cNvPr>
          <p:cNvSpPr txBox="1"/>
          <p:nvPr/>
        </p:nvSpPr>
        <p:spPr>
          <a:xfrm>
            <a:off x="5953304" y="431443"/>
            <a:ext cx="638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//</a:t>
            </a:r>
            <a:r>
              <a:rPr kumimoji="1" lang="en-US" altLang="ko-Kore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Word2vec, </a:t>
            </a:r>
            <a:r>
              <a:rPr kumimoji="1" lang="en-US" altLang="ko-Kore-KR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keras</a:t>
            </a:r>
            <a:r>
              <a:rPr kumimoji="1" lang="en-US" altLang="ko-Kore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pandas, </a:t>
            </a:r>
            <a:r>
              <a:rPr kumimoji="1" lang="en-US" altLang="ko-Kore-KR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tensorflow</a:t>
            </a:r>
            <a:r>
              <a:rPr kumimoji="1" lang="en-US" altLang="ko-Kore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scikit-learn, </a:t>
            </a:r>
            <a:r>
              <a:rPr kumimoji="1" lang="en-US" altLang="ko-Kore-KR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nltk</a:t>
            </a:r>
            <a:r>
              <a:rPr kumimoji="1" lang="en-US" altLang="ko-Kore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675844-F238-6C49-8AEE-231D1CDCAB59}"/>
              </a:ext>
            </a:extLst>
          </p:cNvPr>
          <p:cNvSpPr txBox="1"/>
          <p:nvPr/>
        </p:nvSpPr>
        <p:spPr>
          <a:xfrm>
            <a:off x="1623486" y="3385064"/>
            <a:ext cx="31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Tweet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크롤링한 데이터 </a:t>
            </a:r>
            <a:r>
              <a:rPr kumimoji="1" lang="en-US" altLang="ko-KR" sz="12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training.csv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44DE0B6D-8737-C84D-8FD4-29C02F5F26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r="39575" b="77926"/>
          <a:stretch/>
        </p:blipFill>
        <p:spPr>
          <a:xfrm>
            <a:off x="7855620" y="1922048"/>
            <a:ext cx="3619371" cy="8489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270180-EA09-D84C-9124-475AC951EE65}"/>
              </a:ext>
            </a:extLst>
          </p:cNvPr>
          <p:cNvSpPr txBox="1"/>
          <p:nvPr/>
        </p:nvSpPr>
        <p:spPr>
          <a:xfrm>
            <a:off x="6181007" y="3381489"/>
            <a:ext cx="4275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Build_vocab</a:t>
            </a:r>
            <a:r>
              <a:rPr kumimoji="1" lang="en-US" altLang="ko-Kore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통해 훈련 데이터 집합 만들고 </a:t>
            </a:r>
            <a:r>
              <a:rPr kumimoji="1" lang="ko-KR" altLang="en-US" sz="12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벡터값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초기화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" name="그림 21" descr="텍스트, 기기이(가) 표시된 사진&#10;&#10;자동 생성된 설명">
            <a:extLst>
              <a:ext uri="{FF2B5EF4-FFF2-40B4-BE49-F238E27FC236}">
                <a16:creationId xmlns:a16="http://schemas.microsoft.com/office/drawing/2014/main" id="{CC73F8DB-FEF8-8441-B4BC-AC055892AE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96" r="47484"/>
          <a:stretch/>
        </p:blipFill>
        <p:spPr>
          <a:xfrm>
            <a:off x="903759" y="5062220"/>
            <a:ext cx="3100649" cy="113231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B151A0-4CB3-5A48-B617-3D818825F7DA}"/>
              </a:ext>
            </a:extLst>
          </p:cNvPr>
          <p:cNvSpPr txBox="1"/>
          <p:nvPr/>
        </p:nvSpPr>
        <p:spPr>
          <a:xfrm>
            <a:off x="4077562" y="5753279"/>
            <a:ext cx="2228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Train()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통해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epoch 1-32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훈련</a:t>
            </a:r>
            <a:endParaRPr kumimoji="1" lang="en-US" altLang="ko-KR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/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같은 의미 단어 추출 가능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74F77CA-6F8C-B640-81C5-24D0DE7321C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101"/>
          <a:stretch/>
        </p:blipFill>
        <p:spPr>
          <a:xfrm>
            <a:off x="3803026" y="4283690"/>
            <a:ext cx="2503030" cy="13088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17B856-1A25-7346-BDFD-C23FB1EC826D}"/>
              </a:ext>
            </a:extLst>
          </p:cNvPr>
          <p:cNvSpPr txBox="1"/>
          <p:nvPr/>
        </p:nvSpPr>
        <p:spPr>
          <a:xfrm>
            <a:off x="6835035" y="5965560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토큰화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train, test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나누기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889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플레이어, 군중, 스포츠이(가) 표시된 사진&#10;&#10;자동 생성된 설명">
            <a:extLst>
              <a:ext uri="{FF2B5EF4-FFF2-40B4-BE49-F238E27FC236}">
                <a16:creationId xmlns:a16="http://schemas.microsoft.com/office/drawing/2014/main" id="{4CD3E946-3DEF-4040-A000-2AF6EA25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1131"/>
          </a:xfrm>
          <a:prstGeom prst="rect">
            <a:avLst/>
          </a:prstGeom>
        </p:spPr>
      </p:pic>
      <p:sp>
        <p:nvSpPr>
          <p:cNvPr id="19" name="矩形 15">
            <a:extLst>
              <a:ext uri="{FF2B5EF4-FFF2-40B4-BE49-F238E27FC236}">
                <a16:creationId xmlns:a16="http://schemas.microsoft.com/office/drawing/2014/main" id="{ABDC7C13-4838-4D49-AEEE-397367AB9685}"/>
              </a:ext>
            </a:extLst>
          </p:cNvPr>
          <p:cNvSpPr/>
          <p:nvPr/>
        </p:nvSpPr>
        <p:spPr>
          <a:xfrm>
            <a:off x="0" y="0"/>
            <a:ext cx="12192000" cy="68961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E2EC3-0D65-894A-9D9E-AF7DB0456513}"/>
              </a:ext>
            </a:extLst>
          </p:cNvPr>
          <p:cNvSpPr txBox="1"/>
          <p:nvPr/>
        </p:nvSpPr>
        <p:spPr>
          <a:xfrm>
            <a:off x="570746" y="415730"/>
            <a:ext cx="367119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KOTRA_BOLD" panose="02020603020101020101" pitchFamily="18" charset="-127"/>
              </a:rPr>
              <a:t>2. About model </a:t>
            </a:r>
            <a:endParaRPr kumimoji="1" lang="ko-Kore-KR" altLang="en-US" sz="3500" b="1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  <a:cs typeface="KOTRA_BOLD" panose="02020603020101020101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EDE6923-7B2D-744E-AFF6-5A52FF29FD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3"/>
          <a:stretch/>
        </p:blipFill>
        <p:spPr>
          <a:xfrm>
            <a:off x="928815" y="1105593"/>
            <a:ext cx="4104330" cy="2081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EBB0D5-33ED-854D-AAD9-CF6A599460FB}"/>
              </a:ext>
            </a:extLst>
          </p:cNvPr>
          <p:cNvSpPr txBox="1"/>
          <p:nvPr/>
        </p:nvSpPr>
        <p:spPr>
          <a:xfrm>
            <a:off x="1690338" y="3519273"/>
            <a:ext cx="3839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Epoch 1-8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까지 </a:t>
            </a:r>
            <a:r>
              <a:rPr kumimoji="1" lang="en-US" altLang="ko-KR" sz="12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model.fit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이용해 모델을 훈련시킴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86C833B-8EC7-D045-8F52-CC10979923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7" r="41462" b="-61"/>
          <a:stretch/>
        </p:blipFill>
        <p:spPr>
          <a:xfrm>
            <a:off x="5066053" y="2035445"/>
            <a:ext cx="3286836" cy="6224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430AB3-F396-3646-8EDC-C0E1193DE8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89" y="1396701"/>
            <a:ext cx="1806828" cy="2164133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D7FF79CF-7A91-174B-9626-68EB553445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6" y="3787431"/>
            <a:ext cx="4057175" cy="21641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42999A-4255-864A-9EB2-E67078F77C1D}"/>
              </a:ext>
            </a:extLst>
          </p:cNvPr>
          <p:cNvSpPr txBox="1"/>
          <p:nvPr/>
        </p:nvSpPr>
        <p:spPr>
          <a:xfrm>
            <a:off x="5529851" y="1664440"/>
            <a:ext cx="2566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Evaluate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0.79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출력됨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B7B01D-0D45-2D40-90CD-90CFDCCB7C53}"/>
              </a:ext>
            </a:extLst>
          </p:cNvPr>
          <p:cNvSpPr txBox="1"/>
          <p:nvPr/>
        </p:nvSpPr>
        <p:spPr>
          <a:xfrm>
            <a:off x="6395591" y="3103451"/>
            <a:ext cx="1885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Training and validation </a:t>
            </a:r>
          </a:p>
          <a:p>
            <a:pPr algn="r"/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비교 시각화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1549220-F454-5A48-B7E3-38583F44195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46"/>
          <a:stretch/>
        </p:blipFill>
        <p:spPr>
          <a:xfrm>
            <a:off x="3500233" y="4093332"/>
            <a:ext cx="2158696" cy="12629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4000"/>
              </a:srgbClr>
            </a:outerShdw>
          </a:effectLst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44C505CC-46EB-3745-8E81-9B21CB208A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058" y="4043828"/>
            <a:ext cx="2803161" cy="160256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AFC3ADF-D0FD-474B-8E21-495572F42C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22" y="4434549"/>
            <a:ext cx="2290192" cy="20485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583B0D-A3D9-9F41-AE66-966F3DE58CB6}"/>
              </a:ext>
            </a:extLst>
          </p:cNvPr>
          <p:cNvSpPr txBox="1"/>
          <p:nvPr/>
        </p:nvSpPr>
        <p:spPr>
          <a:xfrm>
            <a:off x="3500233" y="6085095"/>
            <a:ext cx="448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바탕으로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score, label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계산하는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predict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 정의</a:t>
            </a:r>
            <a:endParaRPr kumimoji="1" lang="en-US" altLang="ko-KR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값과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predict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 사이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accuracy, confusion matrix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시각화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2CB83C-ACCF-374B-9D0E-7A22BFE62772}"/>
              </a:ext>
            </a:extLst>
          </p:cNvPr>
          <p:cNvSpPr/>
          <p:nvPr/>
        </p:nvSpPr>
        <p:spPr>
          <a:xfrm>
            <a:off x="5789222" y="350312"/>
            <a:ext cx="7006440" cy="515444"/>
          </a:xfrm>
          <a:prstGeom prst="rect">
            <a:avLst/>
          </a:prstGeom>
          <a:solidFill>
            <a:srgbClr val="C0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8D2089-5B23-DD4E-91EA-23EEFF045BFE}"/>
              </a:ext>
            </a:extLst>
          </p:cNvPr>
          <p:cNvSpPr txBox="1"/>
          <p:nvPr/>
        </p:nvSpPr>
        <p:spPr>
          <a:xfrm>
            <a:off x="5949167" y="431144"/>
            <a:ext cx="638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//</a:t>
            </a:r>
            <a:r>
              <a:rPr kumimoji="1" lang="en-US" altLang="ko-Kore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Word2vec, </a:t>
            </a:r>
            <a:r>
              <a:rPr kumimoji="1" lang="en-US" altLang="ko-Kore-KR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keras</a:t>
            </a:r>
            <a:r>
              <a:rPr kumimoji="1" lang="en-US" altLang="ko-Kore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pandas, </a:t>
            </a:r>
            <a:r>
              <a:rPr kumimoji="1" lang="en-US" altLang="ko-Kore-KR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tensorflow</a:t>
            </a:r>
            <a:r>
              <a:rPr kumimoji="1" lang="en-US" altLang="ko-Kore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scikit-learn, </a:t>
            </a:r>
            <a:r>
              <a:rPr kumimoji="1" lang="en-US" altLang="ko-Kore-KR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nltk</a:t>
            </a:r>
            <a:r>
              <a:rPr kumimoji="1" lang="en-US" altLang="ko-Kore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697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9740" y="2747817"/>
            <a:ext cx="6094430" cy="852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1. </a:t>
            </a:r>
            <a:r>
              <a:rPr kumimoji="0" lang="ko-KR" altLang="en-US" sz="5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주제 및 선정 이유</a:t>
            </a:r>
          </a:p>
        </p:txBody>
      </p:sp>
    </p:spTree>
    <p:extLst>
      <p:ext uri="{BB962C8B-B14F-4D97-AF65-F5344CB8AC3E}">
        <p14:creationId xmlns:p14="http://schemas.microsoft.com/office/powerpoint/2010/main" val="5296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플레이어, 군중, 스포츠이(가) 표시된 사진&#10;&#10;자동 생성된 설명">
            <a:extLst>
              <a:ext uri="{FF2B5EF4-FFF2-40B4-BE49-F238E27FC236}">
                <a16:creationId xmlns:a16="http://schemas.microsoft.com/office/drawing/2014/main" id="{2012FE1C-3675-4131-9863-AC8AC3AEB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1131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id="{E7368475-857B-479C-9BE9-E6F399A36979}"/>
              </a:ext>
            </a:extLst>
          </p:cNvPr>
          <p:cNvSpPr/>
          <p:nvPr/>
        </p:nvSpPr>
        <p:spPr>
          <a:xfrm>
            <a:off x="0" y="-38100"/>
            <a:ext cx="12192000" cy="68961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50626-9CB2-FB4F-B865-0F4007A5A3E2}"/>
              </a:ext>
            </a:extLst>
          </p:cNvPr>
          <p:cNvSpPr txBox="1"/>
          <p:nvPr/>
        </p:nvSpPr>
        <p:spPr>
          <a:xfrm>
            <a:off x="570746" y="415730"/>
            <a:ext cx="28552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KOTRA_BOLD" panose="02020603020101020101" pitchFamily="18" charset="-127"/>
              </a:rPr>
              <a:t>3. About csv</a:t>
            </a:r>
            <a:endParaRPr kumimoji="1" lang="ko-Kore-KR" altLang="en-US" sz="3500" b="1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  <a:cs typeface="KOTRA_BOLD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2789E6A-0C16-2944-8374-97E36E390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4" y="1912280"/>
            <a:ext cx="5299664" cy="184734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B41C9EF-1B13-3C47-8F8F-72AC9361EA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 b="38654"/>
          <a:stretch/>
        </p:blipFill>
        <p:spPr>
          <a:xfrm>
            <a:off x="6096000" y="1170615"/>
            <a:ext cx="5034228" cy="2697799"/>
          </a:xfrm>
          <a:prstGeom prst="rect">
            <a:avLst/>
          </a:prstGeom>
        </p:spPr>
      </p:pic>
      <p:pic>
        <p:nvPicPr>
          <p:cNvPr id="9" name="그림 8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A5C92274-AB85-684C-8A43-FFC43BC0A0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6"/>
          <a:stretch/>
        </p:blipFill>
        <p:spPr>
          <a:xfrm>
            <a:off x="6475719" y="2895853"/>
            <a:ext cx="5609444" cy="28600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765685-BE76-4840-B1B6-5F4BB871014D}"/>
              </a:ext>
            </a:extLst>
          </p:cNvPr>
          <p:cNvSpPr txBox="1"/>
          <p:nvPr/>
        </p:nvSpPr>
        <p:spPr>
          <a:xfrm>
            <a:off x="251107" y="4457925"/>
            <a:ext cx="6349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모델을 통해 정의한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predict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 사용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&gt;&gt;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crawling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기사들에 대한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label,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언론사 열 추가</a:t>
            </a:r>
            <a:endParaRPr kumimoji="1" lang="en-US" altLang="ko-KR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&gt;&gt;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시각화를 위한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csv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파일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완성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021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사람, 플레이어, 군중, 스포츠이(가) 표시된 사진&#10;&#10;자동 생성된 설명">
            <a:extLst>
              <a:ext uri="{FF2B5EF4-FFF2-40B4-BE49-F238E27FC236}">
                <a16:creationId xmlns:a16="http://schemas.microsoft.com/office/drawing/2014/main" id="{F39BFC4A-E43F-4BC1-ABD0-0B15639B1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92"/>
            <a:ext cx="12192000" cy="6891131"/>
          </a:xfrm>
          <a:prstGeom prst="rect">
            <a:avLst/>
          </a:prstGeom>
        </p:spPr>
      </p:pic>
      <p:sp>
        <p:nvSpPr>
          <p:cNvPr id="13" name="矩形 15">
            <a:extLst>
              <a:ext uri="{FF2B5EF4-FFF2-40B4-BE49-F238E27FC236}">
                <a16:creationId xmlns:a16="http://schemas.microsoft.com/office/drawing/2014/main" id="{79B46ED7-566D-4424-B5EE-BCE4E21EF55A}"/>
              </a:ext>
            </a:extLst>
          </p:cNvPr>
          <p:cNvSpPr/>
          <p:nvPr/>
        </p:nvSpPr>
        <p:spPr>
          <a:xfrm>
            <a:off x="0" y="-23861"/>
            <a:ext cx="12192000" cy="68961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5A4BC-5CEC-0A42-B39E-5F978312ACD4}"/>
              </a:ext>
            </a:extLst>
          </p:cNvPr>
          <p:cNvSpPr txBox="1"/>
          <p:nvPr/>
        </p:nvSpPr>
        <p:spPr>
          <a:xfrm>
            <a:off x="570746" y="415730"/>
            <a:ext cx="34612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KOTRA_BOLD" panose="02020603020101020101" pitchFamily="18" charset="-127"/>
              </a:rPr>
              <a:t>3. About graph</a:t>
            </a:r>
            <a:endParaRPr kumimoji="1" lang="ko-Kore-KR" altLang="en-US" sz="3500" b="1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  <a:cs typeface="KOTRA_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2F704D-A739-274F-9202-1D84E18E5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35"/>
          <a:stretch/>
        </p:blipFill>
        <p:spPr>
          <a:xfrm>
            <a:off x="451430" y="1085450"/>
            <a:ext cx="10160312" cy="1682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46432E-6573-2C43-A867-5C82E1EB2C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69" y="2978901"/>
            <a:ext cx="3482584" cy="282125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8E5EE88-1166-8845-93C8-2A394EAA1B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0" y="2956045"/>
            <a:ext cx="7708066" cy="13510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6982E9-AAFA-5F44-A3A3-4C342EDBA2D8}"/>
              </a:ext>
            </a:extLst>
          </p:cNvPr>
          <p:cNvSpPr txBox="1"/>
          <p:nvPr/>
        </p:nvSpPr>
        <p:spPr>
          <a:xfrm>
            <a:off x="8441180" y="649595"/>
            <a:ext cx="2676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외국 기사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Tottenham3.cvs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시각화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9E7B3E-CDE4-2541-8052-6A6A3CC8B3DF}"/>
              </a:ext>
            </a:extLst>
          </p:cNvPr>
          <p:cNvSpPr txBox="1"/>
          <p:nvPr/>
        </p:nvSpPr>
        <p:spPr>
          <a:xfrm>
            <a:off x="8367269" y="5932101"/>
            <a:ext cx="315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감정분석</a:t>
            </a:r>
            <a:r>
              <a:rPr kumimoji="1" lang="en-US" altLang="ko-Kore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그래프</a:t>
            </a:r>
            <a:endParaRPr kumimoji="1" lang="en-US" altLang="ko-Kore-KR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-1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negative / 0 = neutral / 1 = positive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F59022-095B-1441-A6D0-2E6F3B4E1DCF}"/>
              </a:ext>
            </a:extLst>
          </p:cNvPr>
          <p:cNvSpPr txBox="1"/>
          <p:nvPr/>
        </p:nvSpPr>
        <p:spPr>
          <a:xfrm>
            <a:off x="410218" y="4345860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언론사 별 분포도 시각화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489731-9A17-2A41-ABD5-43DA83710E43}"/>
              </a:ext>
            </a:extLst>
          </p:cNvPr>
          <p:cNvSpPr txBox="1"/>
          <p:nvPr/>
        </p:nvSpPr>
        <p:spPr>
          <a:xfrm>
            <a:off x="410218" y="6133964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언론사 별 </a:t>
            </a:r>
            <a:r>
              <a:rPr kumimoji="1" lang="ko-KR" altLang="en-US" sz="12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감정분석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분포도 시각화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A4BB25-4E72-A34B-9AE4-7FE436D9F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8" y="4677723"/>
            <a:ext cx="7724703" cy="13510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545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사람, 플레이어, 군중, 스포츠이(가) 표시된 사진&#10;&#10;자동 생성된 설명">
            <a:extLst>
              <a:ext uri="{FF2B5EF4-FFF2-40B4-BE49-F238E27FC236}">
                <a16:creationId xmlns:a16="http://schemas.microsoft.com/office/drawing/2014/main" id="{2AA4330A-B68D-44BD-92D3-2DC19CF6A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"/>
            <a:ext cx="12192000" cy="6971580"/>
          </a:xfrm>
          <a:prstGeom prst="rect">
            <a:avLst/>
          </a:prstGeom>
        </p:spPr>
      </p:pic>
      <p:sp>
        <p:nvSpPr>
          <p:cNvPr id="19" name="矩形 15">
            <a:extLst>
              <a:ext uri="{FF2B5EF4-FFF2-40B4-BE49-F238E27FC236}">
                <a16:creationId xmlns:a16="http://schemas.microsoft.com/office/drawing/2014/main" id="{2C2B586E-29E0-41F3-82F4-CE5745A27657}"/>
              </a:ext>
            </a:extLst>
          </p:cNvPr>
          <p:cNvSpPr/>
          <p:nvPr/>
        </p:nvSpPr>
        <p:spPr>
          <a:xfrm>
            <a:off x="0" y="-56790"/>
            <a:ext cx="12192000" cy="697158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5A4BC-5CEC-0A42-B39E-5F978312ACD4}"/>
              </a:ext>
            </a:extLst>
          </p:cNvPr>
          <p:cNvSpPr txBox="1"/>
          <p:nvPr/>
        </p:nvSpPr>
        <p:spPr>
          <a:xfrm>
            <a:off x="570746" y="415730"/>
            <a:ext cx="34612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  <a:cs typeface="KOTRA_BOLD" panose="02020603020101020101" pitchFamily="18" charset="-127"/>
              </a:rPr>
              <a:t>3. About graph</a:t>
            </a:r>
            <a:endParaRPr kumimoji="1" lang="ko-Kore-KR" altLang="en-US" sz="3500" b="1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  <a:cs typeface="KOTRA_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2F704D-A739-274F-9202-1D84E18E5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35"/>
          <a:stretch/>
        </p:blipFill>
        <p:spPr>
          <a:xfrm>
            <a:off x="1444613" y="1504758"/>
            <a:ext cx="10160312" cy="168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6982E9-AAFA-5F44-A3A3-4C342EDBA2D8}"/>
              </a:ext>
            </a:extLst>
          </p:cNvPr>
          <p:cNvSpPr txBox="1"/>
          <p:nvPr/>
        </p:nvSpPr>
        <p:spPr>
          <a:xfrm>
            <a:off x="9452980" y="1140358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한국 기사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토트넘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3.cvs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시각화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9E7B3E-CDE4-2541-8052-6A6A3CC8B3DF}"/>
              </a:ext>
            </a:extLst>
          </p:cNvPr>
          <p:cNvSpPr txBox="1"/>
          <p:nvPr/>
        </p:nvSpPr>
        <p:spPr>
          <a:xfrm>
            <a:off x="8367269" y="5932101"/>
            <a:ext cx="315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감정분석</a:t>
            </a:r>
            <a:r>
              <a:rPr kumimoji="1" lang="en-US" altLang="ko-Kore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그래프</a:t>
            </a:r>
            <a:endParaRPr kumimoji="1" lang="en-US" altLang="ko-Kore-KR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-1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negative / 0 = neutral / 1 = positive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F59022-095B-1441-A6D0-2E6F3B4E1DCF}"/>
              </a:ext>
            </a:extLst>
          </p:cNvPr>
          <p:cNvSpPr txBox="1"/>
          <p:nvPr/>
        </p:nvSpPr>
        <p:spPr>
          <a:xfrm>
            <a:off x="410218" y="4150146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언론사 별 분포도 시각화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489731-9A17-2A41-ABD5-43DA83710E43}"/>
              </a:ext>
            </a:extLst>
          </p:cNvPr>
          <p:cNvSpPr txBox="1"/>
          <p:nvPr/>
        </p:nvSpPr>
        <p:spPr>
          <a:xfrm>
            <a:off x="410217" y="6167265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언론사 별 </a:t>
            </a:r>
            <a:r>
              <a:rPr kumimoji="1" lang="ko-KR" altLang="en-US" sz="12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감정분석</a:t>
            </a:r>
            <a:r>
              <a:rPr kumimoji="1" lang="ko-KR" altLang="en-US" sz="1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분포도 시각화</a:t>
            </a:r>
            <a:endParaRPr kumimoji="1" lang="ko-Kore-KR" altLang="en-US" sz="1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6987F3D-36ED-9648-BCB4-85F3A3842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49" y="1505064"/>
            <a:ext cx="10450286" cy="25301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267B58-3CC8-0B47-800F-C028ACEE2B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3" r="16846"/>
          <a:stretch/>
        </p:blipFill>
        <p:spPr>
          <a:xfrm>
            <a:off x="8367269" y="3143359"/>
            <a:ext cx="3237656" cy="26139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F640B20-7538-C341-8BDA-CDCA25B8EB6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03"/>
          <a:stretch/>
        </p:blipFill>
        <p:spPr>
          <a:xfrm>
            <a:off x="409765" y="2179459"/>
            <a:ext cx="6568801" cy="18748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41C668A-62CE-3A4C-BABC-EE83CBBA45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5" y="4674789"/>
            <a:ext cx="7411621" cy="13562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443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사람, 스포츠, 운동경기, 플레이어이(가) 표시된 사진&#10;&#10;자동 생성된 설명">
            <a:extLst>
              <a:ext uri="{FF2B5EF4-FFF2-40B4-BE49-F238E27FC236}">
                <a16:creationId xmlns:a16="http://schemas.microsoft.com/office/drawing/2014/main" id="{84AA29C5-BEB8-4F36-9B6A-5AB281A36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4128" cy="7362954"/>
          </a:xfrm>
          <a:prstGeom prst="rect">
            <a:avLst/>
          </a:prstGeom>
        </p:spPr>
      </p:pic>
      <p:sp>
        <p:nvSpPr>
          <p:cNvPr id="7" name="矩形 15">
            <a:extLst>
              <a:ext uri="{FF2B5EF4-FFF2-40B4-BE49-F238E27FC236}">
                <a16:creationId xmlns:a16="http://schemas.microsoft.com/office/drawing/2014/main" id="{49B0DA95-E36E-4CB7-9D34-C74E54580632}"/>
              </a:ext>
            </a:extLst>
          </p:cNvPr>
          <p:cNvSpPr/>
          <p:nvPr/>
        </p:nvSpPr>
        <p:spPr>
          <a:xfrm>
            <a:off x="0" y="23594"/>
            <a:ext cx="12192000" cy="68961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9DB4029-0BD4-4636-ADAE-72DFC599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31" y="842168"/>
            <a:ext cx="10515600" cy="2852737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805004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사람, 스포츠, 그룹이(가) 표시된 사진&#10;&#10;자동 생성된 설명">
            <a:extLst>
              <a:ext uri="{FF2B5EF4-FFF2-40B4-BE49-F238E27FC236}">
                <a16:creationId xmlns:a16="http://schemas.microsoft.com/office/drawing/2014/main" id="{594F3FA4-3CB7-4179-AD26-DE231970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0618"/>
          </a:xfrm>
          <a:prstGeom prst="rect">
            <a:avLst/>
          </a:prstGeom>
        </p:spPr>
      </p:pic>
      <p:sp>
        <p:nvSpPr>
          <p:cNvPr id="14" name="矩形 15">
            <a:extLst>
              <a:ext uri="{FF2B5EF4-FFF2-40B4-BE49-F238E27FC236}">
                <a16:creationId xmlns:a16="http://schemas.microsoft.com/office/drawing/2014/main" id="{A548CAC2-DDBB-4A9E-889A-778E9EE4BDC8}"/>
              </a:ext>
            </a:extLst>
          </p:cNvPr>
          <p:cNvSpPr/>
          <p:nvPr/>
        </p:nvSpPr>
        <p:spPr>
          <a:xfrm>
            <a:off x="0" y="15690"/>
            <a:ext cx="12192000" cy="6834928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99542" y="3337521"/>
            <a:ext cx="49199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Impact" panose="020B0806030902050204" pitchFamily="34" charset="0"/>
              </a:rPr>
              <a:t>THANK YOU!</a:t>
            </a:r>
            <a:endParaRPr lang="zh-CN" altLang="en-US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36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22870" cy="6858000"/>
          </a:xfrm>
          <a:prstGeom prst="rect">
            <a:avLst/>
          </a:prstGeom>
        </p:spPr>
      </p:pic>
      <p:sp>
        <p:nvSpPr>
          <p:cNvPr id="8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143" y="3081111"/>
            <a:ext cx="475743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# EPL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이 유럽축구에서 차지하고 있는 시장 파이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/>
              <a:ea typeface="나눔고딕 ExtraBol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#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현재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EPL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에서 주전공격수로 뛰고 있는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손흥민에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 대한 관심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/>
              <a:ea typeface="나눔고딕 ExtraBol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축구팬들이 </a:t>
            </a:r>
            <a:r>
              <a:rPr kumimoji="0" lang="ko-KR" alt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축구베팅을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 할 때 도움을 줄 수 있는 지표 제공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 ExtraBold"/>
              <a:ea typeface="나눔고딕 Extra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28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60644"/>
          </a:xfrm>
          <a:prstGeom prst="rect">
            <a:avLst/>
          </a:prstGeom>
        </p:spPr>
      </p:pic>
      <p:sp>
        <p:nvSpPr>
          <p:cNvPr id="4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67468" y="2766218"/>
            <a:ext cx="10515600" cy="1325563"/>
          </a:xfrm>
        </p:spPr>
        <p:txBody>
          <a:bodyPr anchor="ctr" anchorCtr="0"/>
          <a:lstStyle/>
          <a:p>
            <a:pPr lvl="0">
              <a:defRPr/>
            </a:pPr>
            <a:r>
              <a:rPr lang="en-US" altLang="ko-KR" sz="5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고딕 ExtraBold"/>
                <a:ea typeface="나눔고딕 ExtraBold"/>
              </a:rPr>
              <a:t>2. </a:t>
            </a:r>
            <a:r>
              <a:rPr lang="ko-KR" altLang="en-US" sz="5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고딕 ExtraBold"/>
                <a:ea typeface="나눔고딕 ExtraBold"/>
              </a:rPr>
              <a:t>빅데이터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7330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87052"/>
          </a:xfrm>
          <a:prstGeom prst="rect">
            <a:avLst/>
          </a:prstGeom>
        </p:spPr>
      </p:pic>
      <p:sp>
        <p:nvSpPr>
          <p:cNvPr id="4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" y="365125"/>
            <a:ext cx="12581680" cy="1325563"/>
          </a:xfr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chemeClr val="lt1"/>
                </a:solidFill>
                <a:latin typeface="나눔고딕 ExtraBold"/>
                <a:ea typeface="나눔고딕 ExtraBold"/>
              </a:rPr>
              <a:t> </a:t>
            </a:r>
            <a:r>
              <a:rPr lang="en-US" altLang="ko-KR" sz="3200" dirty="0">
                <a:solidFill>
                  <a:schemeClr val="lt1"/>
                </a:solidFill>
                <a:latin typeface="나눔고딕 ExtraBold"/>
                <a:ea typeface="나눔고딕 ExtraBold"/>
              </a:rPr>
              <a:t># </a:t>
            </a:r>
            <a:r>
              <a:rPr lang="ko-KR" altLang="en-US" sz="3200" dirty="0">
                <a:solidFill>
                  <a:schemeClr val="lt1"/>
                </a:solidFill>
                <a:latin typeface="나눔고딕 ExtraBold"/>
                <a:ea typeface="나눔고딕 ExtraBold"/>
              </a:rPr>
              <a:t>사용한 데이터</a:t>
            </a:r>
            <a:br>
              <a:rPr lang="en-US" altLang="ko-KR" sz="3200" dirty="0">
                <a:solidFill>
                  <a:schemeClr val="lt1"/>
                </a:solidFill>
                <a:latin typeface="나눔고딕 ExtraBold"/>
                <a:ea typeface="나눔고딕 ExtraBold"/>
              </a:rPr>
            </a:br>
            <a:r>
              <a:rPr lang="en-US" altLang="ko-KR" sz="3200" dirty="0">
                <a:solidFill>
                  <a:schemeClr val="lt1"/>
                </a:solidFill>
                <a:latin typeface="나눔고딕 ExtraBold"/>
                <a:ea typeface="나눔고딕 ExtraBold"/>
              </a:rPr>
              <a:t>(</a:t>
            </a:r>
            <a:r>
              <a:rPr lang="ko-KR" altLang="en-US" sz="3200" dirty="0">
                <a:solidFill>
                  <a:schemeClr val="lt1"/>
                </a:solidFill>
                <a:latin typeface="나눔고딕 ExtraBold"/>
                <a:ea typeface="나눔고딕 ExtraBold"/>
              </a:rPr>
              <a:t>팀별 골데이터</a:t>
            </a:r>
            <a:r>
              <a:rPr lang="en-US" altLang="ko-KR" sz="3200" dirty="0">
                <a:solidFill>
                  <a:schemeClr val="lt1"/>
                </a:solidFill>
                <a:latin typeface="나눔고딕 ExtraBold"/>
                <a:ea typeface="나눔고딕 ExtraBold"/>
              </a:rPr>
              <a:t>, </a:t>
            </a:r>
            <a:r>
              <a:rPr lang="ko-KR" altLang="en-US" sz="3200" dirty="0">
                <a:solidFill>
                  <a:schemeClr val="lt1"/>
                </a:solidFill>
                <a:latin typeface="나눔고딕 ExtraBold"/>
                <a:ea typeface="나눔고딕 ExtraBold"/>
              </a:rPr>
              <a:t>팀별 </a:t>
            </a:r>
            <a:r>
              <a:rPr lang="ko-KR" altLang="en-US" sz="3200" dirty="0" err="1">
                <a:solidFill>
                  <a:schemeClr val="lt1"/>
                </a:solidFill>
                <a:latin typeface="나눔고딕 ExtraBold"/>
                <a:ea typeface="나눔고딕 ExtraBold"/>
              </a:rPr>
              <a:t>포인트스탯</a:t>
            </a:r>
            <a:r>
              <a:rPr lang="en-US" altLang="ko-KR" sz="3200" dirty="0">
                <a:solidFill>
                  <a:schemeClr val="lt1"/>
                </a:solidFill>
                <a:latin typeface="나눔고딕 ExtraBold"/>
                <a:ea typeface="나눔고딕 ExtraBold"/>
              </a:rPr>
              <a:t>, </a:t>
            </a:r>
            <a:r>
              <a:rPr lang="ko-KR" altLang="en-US" sz="3200" dirty="0">
                <a:solidFill>
                  <a:schemeClr val="lt1"/>
                </a:solidFill>
                <a:latin typeface="나눔고딕 ExtraBold"/>
                <a:ea typeface="나눔고딕 ExtraBold"/>
              </a:rPr>
              <a:t>경기전 </a:t>
            </a:r>
            <a:r>
              <a:rPr lang="ko-KR" altLang="en-US" sz="3200" dirty="0" err="1">
                <a:solidFill>
                  <a:schemeClr val="lt1"/>
                </a:solidFill>
                <a:latin typeface="나눔고딕 ExtraBold"/>
                <a:ea typeface="나눔고딕 ExtraBold"/>
              </a:rPr>
              <a:t>기댓값</a:t>
            </a:r>
            <a:r>
              <a:rPr lang="en-US" altLang="ko-KR" sz="3200" dirty="0">
                <a:solidFill>
                  <a:schemeClr val="lt1"/>
                </a:solidFill>
                <a:latin typeface="나눔고딕 ExtraBold"/>
                <a:ea typeface="나눔고딕 ExtraBold"/>
              </a:rPr>
              <a:t>)</a:t>
            </a:r>
            <a:endParaRPr lang="ko-KR" altLang="en-US" sz="3200" dirty="0">
              <a:solidFill>
                <a:schemeClr val="lt1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7" name="내용 개체 틀 4" descr="테이블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4059419" y="2278401"/>
            <a:ext cx="3789438" cy="3103705"/>
          </a:xfrm>
        </p:spPr>
      </p:pic>
      <p:pic>
        <p:nvPicPr>
          <p:cNvPr id="8" name="그림 6" descr="테이블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183" y="2303534"/>
            <a:ext cx="3789438" cy="3109205"/>
          </a:xfrm>
          <a:prstGeom prst="rect">
            <a:avLst/>
          </a:prstGeom>
        </p:spPr>
      </p:pic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64540" y="3013547"/>
            <a:ext cx="4055199" cy="117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경기장이(가) 표시된 사진&#10;&#10;자동 생성된 설명">
            <a:extLst>
              <a:ext uri="{FF2B5EF4-FFF2-40B4-BE49-F238E27FC236}">
                <a16:creationId xmlns:a16="http://schemas.microsoft.com/office/drawing/2014/main" id="{24A8C591-DFFA-4300-AE07-9E7055A33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10" y="1283784"/>
            <a:ext cx="7148179" cy="4290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87052"/>
          </a:xfrm>
          <a:prstGeom prst="rect">
            <a:avLst/>
          </a:prstGeom>
        </p:spPr>
      </p:pic>
      <p:sp>
        <p:nvSpPr>
          <p:cNvPr id="4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12562" y="1931258"/>
            <a:ext cx="3314652" cy="3999672"/>
          </a:xfrm>
          <a:prstGeom prst="rect">
            <a:avLst/>
          </a:prstGeom>
        </p:spPr>
      </p:pic>
      <p:sp>
        <p:nvSpPr>
          <p:cNvPr id="7" name="제목 10"/>
          <p:cNvSpPr>
            <a:spLocks noGrp="1"/>
          </p:cNvSpPr>
          <p:nvPr/>
        </p:nvSpPr>
        <p:spPr>
          <a:xfrm>
            <a:off x="244361" y="202997"/>
            <a:ext cx="11416596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#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시즌 별 골수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/ #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홈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-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어웨이 골수 비교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/ #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승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-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패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-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무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상대값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  <a:cs typeface="+mn-cs"/>
            </a:endParaRPr>
          </a:p>
        </p:txBody>
      </p:sp>
      <p:pic>
        <p:nvPicPr>
          <p:cNvPr id="8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602" y="1955281"/>
            <a:ext cx="4036661" cy="3985497"/>
          </a:xfrm>
          <a:prstGeom prst="rect">
            <a:avLst/>
          </a:prstGeom>
        </p:spPr>
      </p:pic>
      <p:pic>
        <p:nvPicPr>
          <p:cNvPr id="9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41412" y="1894483"/>
            <a:ext cx="3949664" cy="40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87052"/>
          </a:xfrm>
          <a:prstGeom prst="rect">
            <a:avLst/>
          </a:prstGeom>
        </p:spPr>
      </p:pic>
      <p:sp>
        <p:nvSpPr>
          <p:cNvPr id="4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147483647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0"/>
          <p:cNvSpPr>
            <a:spLocks noGrp="1"/>
          </p:cNvSpPr>
          <p:nvPr/>
        </p:nvSpPr>
        <p:spPr>
          <a:xfrm>
            <a:off x="195998" y="152332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#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팀별 골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누적수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/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홈팀이 승리했던 확률</a:t>
            </a:r>
            <a:b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</a:b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#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홈팀이 패배했던 확률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/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+mn-cs"/>
              </a:rPr>
              <a:t>무승부 였던 확률</a:t>
            </a:r>
          </a:p>
        </p:txBody>
      </p:sp>
      <p:pic>
        <p:nvPicPr>
          <p:cNvPr id="7" name="내용 개체 틀 2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>
            <a:fillRect/>
          </a:stretch>
        </p:blipFill>
        <p:spPr>
          <a:xfrm>
            <a:off x="300498" y="1779334"/>
            <a:ext cx="2802346" cy="4430586"/>
          </a:xfrm>
        </p:spPr>
      </p:pic>
      <p:pic>
        <p:nvPicPr>
          <p:cNvPr id="8" name="내용 개체 틀 4"/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tretch>
            <a:fillRect/>
          </a:stretch>
        </p:blipFill>
        <p:spPr>
          <a:xfrm>
            <a:off x="6096000" y="1781920"/>
            <a:ext cx="2585718" cy="4417867"/>
          </a:xfrm>
        </p:spPr>
      </p:pic>
      <p:pic>
        <p:nvPicPr>
          <p:cNvPr id="9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16364" y="1771787"/>
            <a:ext cx="2576976" cy="4438133"/>
          </a:xfrm>
          <a:prstGeom prst="rect">
            <a:avLst/>
          </a:prstGeom>
        </p:spPr>
      </p:pic>
      <p:pic>
        <p:nvPicPr>
          <p:cNvPr id="10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38262" y="1741353"/>
            <a:ext cx="2570621" cy="44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1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87052"/>
          </a:xfrm>
          <a:prstGeom prst="rect">
            <a:avLst/>
          </a:prstGeom>
        </p:spPr>
      </p:pic>
      <p:sp>
        <p:nvSpPr>
          <p:cNvPr id="12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386787" y="123778"/>
            <a:ext cx="11407816" cy="1325563"/>
          </a:xfrm>
        </p:spPr>
        <p:txBody>
          <a:bodyPr/>
          <a:lstStyle/>
          <a:p>
            <a:pPr lvl="0">
              <a:defRPr/>
            </a:pPr>
            <a:r>
              <a:rPr lang="en-US" altLang="ko-KR" sz="3200">
                <a:solidFill>
                  <a:srgbClr val="FFFFFF"/>
                </a:solidFill>
                <a:latin typeface="나눔고딕 ExtraBold"/>
                <a:ea typeface="나눔고딕 ExtraBold"/>
              </a:rPr>
              <a:t># </a:t>
            </a:r>
            <a:r>
              <a:rPr lang="ko-KR" altLang="en-US" sz="3200">
                <a:solidFill>
                  <a:srgbClr val="FFFFFF"/>
                </a:solidFill>
                <a:latin typeface="나눔고딕 ExtraBold"/>
                <a:ea typeface="나눔고딕 ExtraBold"/>
              </a:rPr>
              <a:t>최종 시즌별 </a:t>
            </a:r>
            <a:r>
              <a:rPr lang="en-US" altLang="ko-KR" sz="3200">
                <a:solidFill>
                  <a:srgbClr val="FFFFFF"/>
                </a:solidFill>
                <a:latin typeface="나눔고딕 ExtraBold"/>
                <a:ea typeface="나눔고딕 ExtraBold"/>
              </a:rPr>
              <a:t>1</a:t>
            </a:r>
            <a:r>
              <a:rPr lang="ko-KR" altLang="en-US" sz="3200">
                <a:solidFill>
                  <a:srgbClr val="FFFFFF"/>
                </a:solidFill>
                <a:latin typeface="나눔고딕 ExtraBold"/>
                <a:ea typeface="나눔고딕 ExtraBold"/>
              </a:rPr>
              <a:t>위팀 </a:t>
            </a:r>
            <a:r>
              <a:rPr lang="en-US" altLang="ko-KR" sz="3200">
                <a:solidFill>
                  <a:srgbClr val="FFFFFF"/>
                </a:solidFill>
                <a:latin typeface="나눔고딕 ExtraBold"/>
                <a:ea typeface="나눔고딕 ExtraBold"/>
              </a:rPr>
              <a:t>(20-21</a:t>
            </a:r>
            <a:r>
              <a:rPr lang="ko-KR" altLang="en-US" sz="3200">
                <a:solidFill>
                  <a:srgbClr val="FFFFFF"/>
                </a:solidFill>
                <a:latin typeface="나눔고딕 ExtraBold"/>
                <a:ea typeface="나눔고딕 ExtraBold"/>
              </a:rPr>
              <a:t>시즌 현재 진행</a:t>
            </a:r>
            <a:r>
              <a:rPr lang="ko-KR" altLang="en-US" sz="3200">
                <a:solidFill>
                  <a:srgbClr val="FFFFFF"/>
                </a:solidFill>
                <a:latin typeface="나눔고딕 ExtraBold"/>
              </a:rPr>
              <a:t>中</a:t>
            </a:r>
            <a:r>
              <a:rPr lang="en-US" altLang="ko-KR" sz="3200">
                <a:solidFill>
                  <a:srgbClr val="FFFFFF"/>
                </a:solidFill>
                <a:latin typeface="나눔고딕 ExtraBold"/>
                <a:ea typeface="나눔고딕 ExtraBold"/>
              </a:rPr>
              <a:t>)</a:t>
            </a:r>
            <a:endParaRPr lang="ko-KR" altLang="en-US" sz="3200">
              <a:solidFill>
                <a:srgbClr val="FFFFFF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>
            <a:fillRect/>
          </a:stretch>
        </p:blipFill>
        <p:spPr>
          <a:xfrm>
            <a:off x="120569" y="1443885"/>
            <a:ext cx="11847653" cy="437245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571</Words>
  <Application>Microsoft Office PowerPoint</Application>
  <PresentationFormat>와이드스크린</PresentationFormat>
  <Paragraphs>101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NANUMGOTHIC EXTRABOLD</vt:lpstr>
      <vt:lpstr>NanumGothic</vt:lpstr>
      <vt:lpstr>나눔고딕 ExtraBold</vt:lpstr>
      <vt:lpstr>맑은 고딕</vt:lpstr>
      <vt:lpstr>Arial</vt:lpstr>
      <vt:lpstr>Calibri</vt:lpstr>
      <vt:lpstr>Calibri Light</vt:lpstr>
      <vt:lpstr>Impact</vt:lpstr>
      <vt:lpstr>Office 主题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2. 빅데이터 분석</vt:lpstr>
      <vt:lpstr> # 사용한 데이터 (팀별 골데이터, 팀별 포인트스탯, 경기전 기댓값)</vt:lpstr>
      <vt:lpstr>PowerPoint 프레젠테이션</vt:lpstr>
      <vt:lpstr>PowerPoint 프레젠테이션</vt:lpstr>
      <vt:lpstr># 최종 시즌별 1위팀 (20-21시즌 현재 진행中)</vt:lpstr>
      <vt:lpstr>PowerPoint 프레젠테이션</vt:lpstr>
      <vt:lpstr>PowerPoint 프레젠테이션</vt:lpstr>
      <vt:lpstr>PowerPoint 프레젠테이션</vt:lpstr>
      <vt:lpstr>PowerPoint 프레젠테이션</vt:lpstr>
      <vt:lpstr>3. 분류예측</vt:lpstr>
      <vt:lpstr>PowerPoint 프레젠테이션</vt:lpstr>
      <vt:lpstr># 선형회귀 # 상관도</vt:lpstr>
      <vt:lpstr># x=‘유효슈팅’, y=‘골수’ 관계 분석</vt:lpstr>
      <vt:lpstr># KNN 알고리즘</vt:lpstr>
      <vt:lpstr># 하이퍼 파라미터 최적화와 정확도</vt:lpstr>
      <vt:lpstr># K값 변동에 따른 정확도 시각화</vt:lpstr>
      <vt:lpstr>#팀 선정</vt:lpstr>
      <vt:lpstr># 상관계수</vt:lpstr>
      <vt:lpstr>#정규화</vt:lpstr>
      <vt:lpstr># 선형회귀</vt:lpstr>
      <vt:lpstr># 랜덤포레스트</vt:lpstr>
      <vt:lpstr>4. 자연어처리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PowerPoint 프레젠테이션</vt:lpstr>
    </vt:vector>
  </TitlesOfParts>
  <Manager/>
  <Company>http://www.ypppt.com/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cjkim</dc:creator>
  <cp:keywords>http:/www.ypppt.com</cp:keywords>
  <dc:description>http://www.ypppt.com/</dc:description>
  <cp:lastModifiedBy>안경환</cp:lastModifiedBy>
  <cp:revision>225</cp:revision>
  <dcterms:created xsi:type="dcterms:W3CDTF">2015-10-08T01:21:14Z</dcterms:created>
  <dcterms:modified xsi:type="dcterms:W3CDTF">2021-02-03T05:39:20Z</dcterms:modified>
  <cp:version>1000.0000.01</cp:version>
</cp:coreProperties>
</file>